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3004800" cy="9753600"/>
  <p:notesSz cx="6858000" cy="9144000"/>
  <p:defaultTextStyle>
    <a:lvl1pPr algn="ctr" defTabSz="584200">
      <a:defRPr sz="3600">
        <a:solidFill>
          <a:srgbClr val="57554B"/>
        </a:solidFill>
        <a:latin typeface="Baskerville"/>
        <a:ea typeface="Baskerville"/>
        <a:cs typeface="Baskerville"/>
        <a:sym typeface="Baskerville"/>
      </a:defRPr>
    </a:lvl1pPr>
    <a:lvl2pPr algn="ctr" defTabSz="584200">
      <a:defRPr sz="3600">
        <a:solidFill>
          <a:srgbClr val="57554B"/>
        </a:solidFill>
        <a:latin typeface="Baskerville"/>
        <a:ea typeface="Baskerville"/>
        <a:cs typeface="Baskerville"/>
        <a:sym typeface="Baskerville"/>
      </a:defRPr>
    </a:lvl2pPr>
    <a:lvl3pPr algn="ctr" defTabSz="584200">
      <a:defRPr sz="3600">
        <a:solidFill>
          <a:srgbClr val="57554B"/>
        </a:solidFill>
        <a:latin typeface="Baskerville"/>
        <a:ea typeface="Baskerville"/>
        <a:cs typeface="Baskerville"/>
        <a:sym typeface="Baskerville"/>
      </a:defRPr>
    </a:lvl3pPr>
    <a:lvl4pPr algn="ctr" defTabSz="584200">
      <a:defRPr sz="3600">
        <a:solidFill>
          <a:srgbClr val="57554B"/>
        </a:solidFill>
        <a:latin typeface="Baskerville"/>
        <a:ea typeface="Baskerville"/>
        <a:cs typeface="Baskerville"/>
        <a:sym typeface="Baskerville"/>
      </a:defRPr>
    </a:lvl4pPr>
    <a:lvl5pPr algn="ctr" defTabSz="584200">
      <a:defRPr sz="3600">
        <a:solidFill>
          <a:srgbClr val="57554B"/>
        </a:solidFill>
        <a:latin typeface="Baskerville"/>
        <a:ea typeface="Baskerville"/>
        <a:cs typeface="Baskerville"/>
        <a:sym typeface="Baskerville"/>
      </a:defRPr>
    </a:lvl5pPr>
    <a:lvl6pPr algn="ctr" defTabSz="584200">
      <a:defRPr sz="3600">
        <a:solidFill>
          <a:srgbClr val="57554B"/>
        </a:solidFill>
        <a:latin typeface="Baskerville"/>
        <a:ea typeface="Baskerville"/>
        <a:cs typeface="Baskerville"/>
        <a:sym typeface="Baskerville"/>
      </a:defRPr>
    </a:lvl6pPr>
    <a:lvl7pPr algn="ctr" defTabSz="584200">
      <a:defRPr sz="3600">
        <a:solidFill>
          <a:srgbClr val="57554B"/>
        </a:solidFill>
        <a:latin typeface="Baskerville"/>
        <a:ea typeface="Baskerville"/>
        <a:cs typeface="Baskerville"/>
        <a:sym typeface="Baskerville"/>
      </a:defRPr>
    </a:lvl7pPr>
    <a:lvl8pPr algn="ctr" defTabSz="584200">
      <a:defRPr sz="3600">
        <a:solidFill>
          <a:srgbClr val="57554B"/>
        </a:solidFill>
        <a:latin typeface="Baskerville"/>
        <a:ea typeface="Baskerville"/>
        <a:cs typeface="Baskerville"/>
        <a:sym typeface="Baskerville"/>
      </a:defRPr>
    </a:lvl8pPr>
    <a:lvl9pPr algn="ctr" defTabSz="584200">
      <a:defRPr sz="3600">
        <a:solidFill>
          <a:srgbClr val="57554B"/>
        </a:solidFill>
        <a:latin typeface="Baskerville"/>
        <a:ea typeface="Baskerville"/>
        <a:cs typeface="Baskerville"/>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Baskerville"/>
          <a:ea typeface="Baskerville"/>
          <a:cs typeface="Baskerville"/>
        </a:font>
        <a:srgbClr val="57554B"/>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D4DAE2"/>
          </a:solidFill>
        </a:fill>
      </a:tcStyle>
    </a:wholeTbl>
    <a:band2H>
      <a:tcTxStyle/>
      <a:tcStyle>
        <a:tcBdr/>
        <a:fill>
          <a:solidFill>
            <a:srgbClr val="EBEDF1"/>
          </a:solidFill>
        </a:fill>
      </a:tcStyle>
    </a:band2H>
    <a:firstCol>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738CAB"/>
          </a:solidFill>
        </a:fill>
      </a:tcStyle>
    </a:firstCol>
    <a:la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381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738CAB"/>
          </a:solidFill>
        </a:fill>
      </a:tcStyle>
    </a:lastRow>
    <a:fir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381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738CAB"/>
          </a:solidFill>
        </a:fill>
      </a:tcStyle>
    </a:firstRow>
  </a:tblStyle>
  <a:tblStyle styleId="{C7B018BB-80A7-4F77-B60F-C8B233D01FF8}" styleName="">
    <a:tblBg/>
    <a:wholeTbl>
      <a:tcTxStyle b="on" i="on">
        <a:font>
          <a:latin typeface="Baskerville"/>
          <a:ea typeface="Baskerville"/>
          <a:cs typeface="Baskerville"/>
        </a:font>
        <a:srgbClr val="57554B"/>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F1E8D2"/>
          </a:solidFill>
        </a:fill>
      </a:tcStyle>
    </a:wholeTbl>
    <a:band2H>
      <a:tcTxStyle/>
      <a:tcStyle>
        <a:tcBdr/>
        <a:fill>
          <a:solidFill>
            <a:srgbClr val="F8F4EA"/>
          </a:solidFill>
        </a:fill>
      </a:tcStyle>
    </a:band2H>
    <a:firstCol>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D9C064"/>
          </a:solidFill>
        </a:fill>
      </a:tcStyle>
    </a:firstCol>
    <a:la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381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D9C064"/>
          </a:solidFill>
        </a:fill>
      </a:tcStyle>
    </a:lastRow>
    <a:fir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381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D9C064"/>
          </a:solidFill>
        </a:fill>
      </a:tcStyle>
    </a:firstRow>
  </a:tblStyle>
  <a:tblStyle styleId="{EEE7283C-3CF3-47DC-8721-378D4A62B228}" styleName="">
    <a:tblBg/>
    <a:wholeTbl>
      <a:tcTxStyle b="on" i="on">
        <a:font>
          <a:latin typeface="Baskerville"/>
          <a:ea typeface="Baskerville"/>
          <a:cs typeface="Baskerville"/>
        </a:font>
        <a:srgbClr val="57554B"/>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DAD7DD"/>
          </a:solidFill>
        </a:fill>
      </a:tcStyle>
    </a:wholeTbl>
    <a:band2H>
      <a:tcTxStyle/>
      <a:tcStyle>
        <a:tcBdr/>
        <a:fill>
          <a:solidFill>
            <a:srgbClr val="EDECEF"/>
          </a:solidFill>
        </a:fill>
      </a:tcStyle>
    </a:band2H>
    <a:firstCol>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8E8198"/>
          </a:solidFill>
        </a:fill>
      </a:tcStyle>
    </a:firstCol>
    <a:la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381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8E8198"/>
          </a:solidFill>
        </a:fill>
      </a:tcStyle>
    </a:lastRow>
    <a:fir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381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8E8198"/>
          </a:solidFill>
        </a:fill>
      </a:tcStyle>
    </a:firstRow>
  </a:tblStyle>
  <a:tblStyle styleId="{CF821DB8-F4EB-4A41-A1BA-3FCAFE7338EE}" styleName="">
    <a:tblBg/>
    <a:wholeTbl>
      <a:tcTxStyle b="on" i="on">
        <a:font>
          <a:latin typeface="Baskerville"/>
          <a:ea typeface="Baskerville"/>
          <a:cs typeface="Baskerville"/>
        </a:font>
        <a:srgbClr val="57554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8"/>
          </a:solidFill>
        </a:fill>
      </a:tcStyle>
    </a:wholeTbl>
    <a:band2H>
      <a:tcTxStyle/>
      <a:tcStyle>
        <a:tcBdr/>
        <a:fill>
          <a:solidFill>
            <a:srgbClr val="0C1557"/>
          </a:solidFill>
        </a:fill>
      </a:tcStyle>
    </a:band2H>
    <a:firstCol>
      <a:tcTxStyle b="on" i="on">
        <a:font>
          <a:latin typeface="Baskerville"/>
          <a:ea typeface="Baskerville"/>
          <a:cs typeface="Baskerville"/>
        </a:font>
        <a:srgbClr val="0C155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CAB"/>
          </a:solidFill>
        </a:fill>
      </a:tcStyle>
    </a:firstCol>
    <a:lastRow>
      <a:tcTxStyle b="on" i="on">
        <a:font>
          <a:latin typeface="Baskerville"/>
          <a:ea typeface="Baskerville"/>
          <a:cs typeface="Baskerville"/>
        </a:font>
        <a:srgbClr val="57554B"/>
      </a:tcTxStyle>
      <a:tcStyle>
        <a:tcBdr>
          <a:left>
            <a:ln w="12700" cap="flat">
              <a:noFill/>
              <a:miter lim="400000"/>
            </a:ln>
          </a:left>
          <a:right>
            <a:ln w="12700" cap="flat">
              <a:noFill/>
              <a:miter lim="400000"/>
            </a:ln>
          </a:right>
          <a:top>
            <a:ln w="50800" cap="flat">
              <a:solidFill>
                <a:srgbClr val="57554B"/>
              </a:solidFill>
              <a:prstDash val="solid"/>
              <a:bevel/>
            </a:ln>
          </a:top>
          <a:bottom>
            <a:ln w="25400" cap="flat">
              <a:solidFill>
                <a:srgbClr val="57554B"/>
              </a:solidFill>
              <a:prstDash val="solid"/>
              <a:bevel/>
            </a:ln>
          </a:bottom>
          <a:insideH>
            <a:ln w="12700" cap="flat">
              <a:noFill/>
              <a:miter lim="400000"/>
            </a:ln>
          </a:insideH>
          <a:insideV>
            <a:ln w="12700" cap="flat">
              <a:noFill/>
              <a:miter lim="400000"/>
            </a:ln>
          </a:insideV>
        </a:tcBdr>
        <a:fill>
          <a:solidFill>
            <a:srgbClr val="0C1557"/>
          </a:solidFill>
        </a:fill>
      </a:tcStyle>
    </a:lastRow>
    <a:firstRow>
      <a:tcTxStyle b="on" i="on">
        <a:font>
          <a:latin typeface="Baskerville"/>
          <a:ea typeface="Baskerville"/>
          <a:cs typeface="Baskerville"/>
        </a:font>
        <a:srgbClr val="0C1557"/>
      </a:tcTxStyle>
      <a:tcStyle>
        <a:tcBdr>
          <a:left>
            <a:ln w="12700" cap="flat">
              <a:noFill/>
              <a:miter lim="400000"/>
            </a:ln>
          </a:left>
          <a:right>
            <a:ln w="12700" cap="flat">
              <a:noFill/>
              <a:miter lim="400000"/>
            </a:ln>
          </a:right>
          <a:top>
            <a:ln w="25400" cap="flat">
              <a:solidFill>
                <a:srgbClr val="57554B"/>
              </a:solidFill>
              <a:prstDash val="solid"/>
              <a:bevel/>
            </a:ln>
          </a:top>
          <a:bottom>
            <a:ln w="25400" cap="flat">
              <a:solidFill>
                <a:srgbClr val="57554B"/>
              </a:solidFill>
              <a:prstDash val="solid"/>
              <a:bevel/>
            </a:ln>
          </a:bottom>
          <a:insideH>
            <a:ln w="12700" cap="flat">
              <a:noFill/>
              <a:miter lim="400000"/>
            </a:ln>
          </a:insideH>
          <a:insideV>
            <a:ln w="12700" cap="flat">
              <a:noFill/>
              <a:miter lim="400000"/>
            </a:ln>
          </a:insideV>
        </a:tcBdr>
        <a:fill>
          <a:solidFill>
            <a:srgbClr val="738CAB"/>
          </a:solidFill>
        </a:fill>
      </a:tcStyle>
    </a:firstRow>
  </a:tblStyle>
  <a:tblStyle styleId="{33BA23B1-9221-436E-865A-0063620EA4FD}" styleName="">
    <a:tblBg/>
    <a:wholeTbl>
      <a:tcTxStyle b="on" i="on">
        <a:font>
          <a:latin typeface="Baskerville"/>
          <a:ea typeface="Baskerville"/>
          <a:cs typeface="Baskerville"/>
        </a:font>
        <a:srgbClr val="57554B"/>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D0D0CE"/>
          </a:solidFill>
        </a:fill>
      </a:tcStyle>
    </a:wholeTbl>
    <a:band2H>
      <a:tcTxStyle/>
      <a:tcStyle>
        <a:tcBdr/>
        <a:fill>
          <a:solidFill>
            <a:srgbClr val="E9E9E8"/>
          </a:solidFill>
        </a:fill>
      </a:tcStyle>
    </a:band2H>
    <a:firstCol>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57554B"/>
          </a:solidFill>
        </a:fill>
      </a:tcStyle>
    </a:firstCol>
    <a:la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38100" cap="flat">
              <a:solidFill>
                <a:srgbClr val="0C1557"/>
              </a:solidFill>
              <a:prstDash val="solid"/>
              <a:bevel/>
            </a:ln>
          </a:top>
          <a:bottom>
            <a:ln w="127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57554B"/>
          </a:solidFill>
        </a:fill>
      </a:tcStyle>
    </a:lastRow>
    <a:firstRow>
      <a:tcTxStyle b="on" i="on">
        <a:font>
          <a:latin typeface="Baskerville"/>
          <a:ea typeface="Baskerville"/>
          <a:cs typeface="Baskerville"/>
        </a:font>
        <a:srgbClr val="0C1557"/>
      </a:tcTxStyle>
      <a:tcStyle>
        <a:tcBdr>
          <a:left>
            <a:ln w="12700" cap="flat">
              <a:solidFill>
                <a:srgbClr val="0C1557"/>
              </a:solidFill>
              <a:prstDash val="solid"/>
              <a:bevel/>
            </a:ln>
          </a:left>
          <a:right>
            <a:ln w="12700" cap="flat">
              <a:solidFill>
                <a:srgbClr val="0C1557"/>
              </a:solidFill>
              <a:prstDash val="solid"/>
              <a:bevel/>
            </a:ln>
          </a:right>
          <a:top>
            <a:ln w="12700" cap="flat">
              <a:solidFill>
                <a:srgbClr val="0C1557"/>
              </a:solidFill>
              <a:prstDash val="solid"/>
              <a:bevel/>
            </a:ln>
          </a:top>
          <a:bottom>
            <a:ln w="38100" cap="flat">
              <a:solidFill>
                <a:srgbClr val="0C1557"/>
              </a:solidFill>
              <a:prstDash val="solid"/>
              <a:bevel/>
            </a:ln>
          </a:bottom>
          <a:insideH>
            <a:ln w="12700" cap="flat">
              <a:solidFill>
                <a:srgbClr val="0C1557"/>
              </a:solidFill>
              <a:prstDash val="solid"/>
              <a:bevel/>
            </a:ln>
          </a:insideH>
          <a:insideV>
            <a:ln w="12700" cap="flat">
              <a:solidFill>
                <a:srgbClr val="0C1557"/>
              </a:solidFill>
              <a:prstDash val="solid"/>
              <a:bevel/>
            </a:ln>
          </a:insideV>
        </a:tcBdr>
        <a:fill>
          <a:solidFill>
            <a:srgbClr val="57554B"/>
          </a:solidFill>
        </a:fill>
      </a:tcStyle>
    </a:firstRow>
  </a:tblStyle>
  <a:tblStyle styleId="{2708684C-4D16-4618-839F-0558EEFCDFE6}" styleName="">
    <a:tblBg/>
    <a:wholeTbl>
      <a:tcTxStyle b="on" i="on">
        <a:font>
          <a:latin typeface="Baskerville"/>
          <a:ea typeface="Baskerville"/>
          <a:cs typeface="Baskerville"/>
        </a:font>
        <a:srgbClr val="57554B"/>
      </a:tcTxStyle>
      <a:tcStyle>
        <a:tcBdr>
          <a:left>
            <a:ln w="12700" cap="flat">
              <a:solidFill>
                <a:srgbClr val="57554B"/>
              </a:solidFill>
              <a:prstDash val="solid"/>
              <a:bevel/>
            </a:ln>
          </a:left>
          <a:right>
            <a:ln w="12700" cap="flat">
              <a:solidFill>
                <a:srgbClr val="57554B"/>
              </a:solidFill>
              <a:prstDash val="solid"/>
              <a:bevel/>
            </a:ln>
          </a:right>
          <a:top>
            <a:ln w="12700" cap="flat">
              <a:solidFill>
                <a:srgbClr val="57554B"/>
              </a:solidFill>
              <a:prstDash val="solid"/>
              <a:bevel/>
            </a:ln>
          </a:top>
          <a:bottom>
            <a:ln w="12700" cap="flat">
              <a:solidFill>
                <a:srgbClr val="57554B"/>
              </a:solidFill>
              <a:prstDash val="solid"/>
              <a:bevel/>
            </a:ln>
          </a:bottom>
          <a:insideH>
            <a:ln w="12700" cap="flat">
              <a:solidFill>
                <a:srgbClr val="57554B"/>
              </a:solidFill>
              <a:prstDash val="solid"/>
              <a:bevel/>
            </a:ln>
          </a:insideH>
          <a:insideV>
            <a:ln w="12700" cap="flat">
              <a:solidFill>
                <a:srgbClr val="57554B"/>
              </a:solidFill>
              <a:prstDash val="solid"/>
              <a:bevel/>
            </a:ln>
          </a:insideV>
        </a:tcBdr>
        <a:fill>
          <a:solidFill>
            <a:srgbClr val="57554B">
              <a:alpha val="20000"/>
            </a:srgbClr>
          </a:solidFill>
        </a:fill>
      </a:tcStyle>
    </a:wholeTbl>
    <a:band2H>
      <a:tcTxStyle/>
      <a:tcStyle>
        <a:tcBdr/>
        <a:fill>
          <a:solidFill>
            <a:srgbClr val="FFFFFF"/>
          </a:solidFill>
        </a:fill>
      </a:tcStyle>
    </a:band2H>
    <a:firstCol>
      <a:tcTxStyle b="on" i="on">
        <a:font>
          <a:latin typeface="Baskerville"/>
          <a:ea typeface="Baskerville"/>
          <a:cs typeface="Baskerville"/>
        </a:font>
        <a:srgbClr val="57554B"/>
      </a:tcTxStyle>
      <a:tcStyle>
        <a:tcBdr>
          <a:left>
            <a:ln w="12700" cap="flat">
              <a:solidFill>
                <a:srgbClr val="57554B"/>
              </a:solidFill>
              <a:prstDash val="solid"/>
              <a:bevel/>
            </a:ln>
          </a:left>
          <a:right>
            <a:ln w="12700" cap="flat">
              <a:solidFill>
                <a:srgbClr val="57554B"/>
              </a:solidFill>
              <a:prstDash val="solid"/>
              <a:bevel/>
            </a:ln>
          </a:right>
          <a:top>
            <a:ln w="12700" cap="flat">
              <a:solidFill>
                <a:srgbClr val="57554B"/>
              </a:solidFill>
              <a:prstDash val="solid"/>
              <a:bevel/>
            </a:ln>
          </a:top>
          <a:bottom>
            <a:ln w="12700" cap="flat">
              <a:solidFill>
                <a:srgbClr val="57554B"/>
              </a:solidFill>
              <a:prstDash val="solid"/>
              <a:bevel/>
            </a:ln>
          </a:bottom>
          <a:insideH>
            <a:ln w="12700" cap="flat">
              <a:solidFill>
                <a:srgbClr val="57554B"/>
              </a:solidFill>
              <a:prstDash val="solid"/>
              <a:bevel/>
            </a:ln>
          </a:insideH>
          <a:insideV>
            <a:ln w="12700" cap="flat">
              <a:solidFill>
                <a:srgbClr val="57554B"/>
              </a:solidFill>
              <a:prstDash val="solid"/>
              <a:bevel/>
            </a:ln>
          </a:insideV>
        </a:tcBdr>
        <a:fill>
          <a:solidFill>
            <a:srgbClr val="57554B">
              <a:alpha val="20000"/>
            </a:srgbClr>
          </a:solidFill>
        </a:fill>
      </a:tcStyle>
    </a:firstCol>
    <a:lastRow>
      <a:tcTxStyle b="on" i="on">
        <a:font>
          <a:latin typeface="Baskerville"/>
          <a:ea typeface="Baskerville"/>
          <a:cs typeface="Baskerville"/>
        </a:font>
        <a:srgbClr val="57554B"/>
      </a:tcTxStyle>
      <a:tcStyle>
        <a:tcBdr>
          <a:left>
            <a:ln w="12700" cap="flat">
              <a:solidFill>
                <a:srgbClr val="57554B"/>
              </a:solidFill>
              <a:prstDash val="solid"/>
              <a:bevel/>
            </a:ln>
          </a:left>
          <a:right>
            <a:ln w="12700" cap="flat">
              <a:solidFill>
                <a:srgbClr val="57554B"/>
              </a:solidFill>
              <a:prstDash val="solid"/>
              <a:bevel/>
            </a:ln>
          </a:right>
          <a:top>
            <a:ln w="50800" cap="flat">
              <a:solidFill>
                <a:srgbClr val="57554B"/>
              </a:solidFill>
              <a:prstDash val="solid"/>
              <a:bevel/>
            </a:ln>
          </a:top>
          <a:bottom>
            <a:ln w="12700" cap="flat">
              <a:solidFill>
                <a:srgbClr val="57554B"/>
              </a:solidFill>
              <a:prstDash val="solid"/>
              <a:bevel/>
            </a:ln>
          </a:bottom>
          <a:insideH>
            <a:ln w="12700" cap="flat">
              <a:solidFill>
                <a:srgbClr val="57554B"/>
              </a:solidFill>
              <a:prstDash val="solid"/>
              <a:bevel/>
            </a:ln>
          </a:insideH>
          <a:insideV>
            <a:ln w="12700" cap="flat">
              <a:solidFill>
                <a:srgbClr val="57554B"/>
              </a:solidFill>
              <a:prstDash val="solid"/>
              <a:bevel/>
            </a:ln>
          </a:insideV>
        </a:tcBdr>
        <a:fill>
          <a:noFill/>
        </a:fill>
      </a:tcStyle>
    </a:lastRow>
    <a:firstRow>
      <a:tcTxStyle b="on" i="on">
        <a:font>
          <a:latin typeface="Baskerville"/>
          <a:ea typeface="Baskerville"/>
          <a:cs typeface="Baskerville"/>
        </a:font>
        <a:srgbClr val="57554B"/>
      </a:tcTxStyle>
      <a:tcStyle>
        <a:tcBdr>
          <a:left>
            <a:ln w="12700" cap="flat">
              <a:solidFill>
                <a:srgbClr val="57554B"/>
              </a:solidFill>
              <a:prstDash val="solid"/>
              <a:bevel/>
            </a:ln>
          </a:left>
          <a:right>
            <a:ln w="12700" cap="flat">
              <a:solidFill>
                <a:srgbClr val="57554B"/>
              </a:solidFill>
              <a:prstDash val="solid"/>
              <a:bevel/>
            </a:ln>
          </a:right>
          <a:top>
            <a:ln w="12700" cap="flat">
              <a:solidFill>
                <a:srgbClr val="57554B"/>
              </a:solidFill>
              <a:prstDash val="solid"/>
              <a:bevel/>
            </a:ln>
          </a:top>
          <a:bottom>
            <a:ln w="25400" cap="flat">
              <a:solidFill>
                <a:srgbClr val="57554B"/>
              </a:solidFill>
              <a:prstDash val="solid"/>
              <a:bevel/>
            </a:ln>
          </a:bottom>
          <a:insideH>
            <a:ln w="12700" cap="flat">
              <a:solidFill>
                <a:srgbClr val="57554B"/>
              </a:solidFill>
              <a:prstDash val="solid"/>
              <a:bevel/>
            </a:ln>
          </a:insideH>
          <a:insideV>
            <a:ln w="12700" cap="flat">
              <a:solidFill>
                <a:srgbClr val="57554B"/>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8" d="100"/>
          <a:sy n="48" d="100"/>
        </p:scale>
        <p:origin x="-1404"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Заголовок и подзаголовок">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 name="Group 9"/>
          <p:cNvGrpSpPr/>
          <p:nvPr/>
        </p:nvGrpSpPr>
        <p:grpSpPr>
          <a:xfrm>
            <a:off x="1485899" y="4838700"/>
            <a:ext cx="10033002" cy="88900"/>
            <a:chOff x="0" y="0"/>
            <a:chExt cx="10033000" cy="88900"/>
          </a:xfrm>
        </p:grpSpPr>
        <p:pic>
          <p:nvPicPr>
            <p:cNvPr id="6" name="image3.png"/>
            <p:cNvPicPr/>
            <p:nvPr/>
          </p:nvPicPr>
          <p:blipFill>
            <a:blip r:embed="rId3" cstate="print">
              <a:extLst/>
            </a:blip>
            <a:stretch>
              <a:fillRect/>
            </a:stretch>
          </p:blipFill>
          <p:spPr>
            <a:xfrm>
              <a:off x="4864100" y="0"/>
              <a:ext cx="304800" cy="88900"/>
            </a:xfrm>
            <a:prstGeom prst="rect">
              <a:avLst/>
            </a:prstGeom>
            <a:ln w="12700" cap="flat">
              <a:noFill/>
              <a:miter lim="400000"/>
            </a:ln>
            <a:effectLst/>
          </p:spPr>
        </p:pic>
        <p:pic>
          <p:nvPicPr>
            <p:cNvPr id="7" name="image4.png"/>
            <p:cNvPicPr/>
            <p:nvPr/>
          </p:nvPicPr>
          <p:blipFill>
            <a:blip r:embed="rId4">
              <a:extLst/>
            </a:blip>
            <a:stretch>
              <a:fillRect/>
            </a:stretch>
          </p:blipFill>
          <p:spPr>
            <a:xfrm>
              <a:off x="-1" y="38100"/>
              <a:ext cx="4864101" cy="12700"/>
            </a:xfrm>
            <a:prstGeom prst="rect">
              <a:avLst/>
            </a:prstGeom>
            <a:ln w="12700" cap="flat">
              <a:noFill/>
              <a:miter lim="400000"/>
            </a:ln>
            <a:effectLst/>
          </p:spPr>
        </p:pic>
        <p:pic>
          <p:nvPicPr>
            <p:cNvPr id="8" name="image4.png"/>
            <p:cNvPicPr/>
            <p:nvPr/>
          </p:nvPicPr>
          <p:blipFill>
            <a:blip r:embed="rId4">
              <a:extLst/>
            </a:blip>
            <a:stretch>
              <a:fillRect/>
            </a:stretch>
          </p:blipFill>
          <p:spPr>
            <a:xfrm rot="10800000">
              <a:off x="5168900" y="38098"/>
              <a:ext cx="4864101" cy="12703"/>
            </a:xfrm>
            <a:prstGeom prst="rect">
              <a:avLst/>
            </a:prstGeom>
            <a:ln w="12700" cap="flat">
              <a:noFill/>
              <a:miter lim="400000"/>
            </a:ln>
            <a:effectLst/>
          </p:spPr>
        </p:pic>
      </p:grpSp>
      <p:sp>
        <p:nvSpPr>
          <p:cNvPr id="10" name="Shape 10"/>
          <p:cNvSpPr>
            <a:spLocks noGrp="1"/>
          </p:cNvSpPr>
          <p:nvPr>
            <p:ph type="title"/>
          </p:nvPr>
        </p:nvSpPr>
        <p:spPr>
          <a:xfrm>
            <a:off x="1117600" y="0"/>
            <a:ext cx="10769600" cy="4749800"/>
          </a:xfrm>
          <a:prstGeom prst="rect">
            <a:avLst/>
          </a:prstGeom>
        </p:spPr>
        <p:txBody>
          <a:bodyPr anchor="b"/>
          <a:lstStyle/>
          <a:p>
            <a:pPr lvl="0">
              <a:defRPr sz="1800" cap="none"/>
            </a:pPr>
            <a:r>
              <a:rPr sz="7000" cap="all"/>
              <a:t>Текст заголовка</a:t>
            </a:r>
          </a:p>
        </p:txBody>
      </p:sp>
      <p:sp>
        <p:nvSpPr>
          <p:cNvPr id="11" name="Shape 11"/>
          <p:cNvSpPr>
            <a:spLocks noGrp="1"/>
          </p:cNvSpPr>
          <p:nvPr>
            <p:ph type="body" idx="1"/>
          </p:nvPr>
        </p:nvSpPr>
        <p:spPr>
          <a:xfrm>
            <a:off x="1117600" y="5041900"/>
            <a:ext cx="10769600" cy="37084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Уровень текста 1</a:t>
            </a:r>
          </a:p>
          <a:p>
            <a:pPr lvl="1">
              <a:defRPr sz="1800">
                <a:solidFill>
                  <a:srgbClr val="000000"/>
                </a:solidFill>
              </a:defRPr>
            </a:pPr>
            <a:r>
              <a:rPr sz="3600">
                <a:solidFill>
                  <a:srgbClr val="B6492C"/>
                </a:solidFill>
              </a:rPr>
              <a:t>Уровень текста 2</a:t>
            </a:r>
          </a:p>
          <a:p>
            <a:pPr lvl="2">
              <a:defRPr sz="1800">
                <a:solidFill>
                  <a:srgbClr val="000000"/>
                </a:solidFill>
              </a:defRPr>
            </a:pPr>
            <a:r>
              <a:rPr sz="3600">
                <a:solidFill>
                  <a:srgbClr val="B6492C"/>
                </a:solidFill>
              </a:rPr>
              <a:t>Уровень текста 3</a:t>
            </a:r>
          </a:p>
          <a:p>
            <a:pPr lvl="3">
              <a:defRPr sz="1800">
                <a:solidFill>
                  <a:srgbClr val="000000"/>
                </a:solidFill>
              </a:defRPr>
            </a:pPr>
            <a:r>
              <a:rPr sz="3600">
                <a:solidFill>
                  <a:srgbClr val="B6492C"/>
                </a:solidFill>
              </a:rPr>
              <a:t>Уровень текста 4</a:t>
            </a:r>
          </a:p>
          <a:p>
            <a:pPr lvl="4">
              <a:defRPr sz="1800">
                <a:solidFill>
                  <a:srgbClr val="000000"/>
                </a:solidFill>
              </a:defRPr>
            </a:pPr>
            <a:r>
              <a:rPr sz="3600">
                <a:solidFill>
                  <a:srgbClr val="B6492C"/>
                </a:solidFill>
              </a:rPr>
              <a:t>Уровень текста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Кавычки">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Фото">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Пустой">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Фото — горизонтально">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6" name="Group 16"/>
          <p:cNvGrpSpPr/>
          <p:nvPr/>
        </p:nvGrpSpPr>
        <p:grpSpPr>
          <a:xfrm>
            <a:off x="1485899" y="2070100"/>
            <a:ext cx="10033002" cy="88900"/>
            <a:chOff x="0" y="0"/>
            <a:chExt cx="10033000" cy="88900"/>
          </a:xfrm>
        </p:grpSpPr>
        <p:pic>
          <p:nvPicPr>
            <p:cNvPr id="13" name="image3.png"/>
            <p:cNvPicPr/>
            <p:nvPr/>
          </p:nvPicPr>
          <p:blipFill>
            <a:blip r:embed="rId3" cstate="print">
              <a:extLst/>
            </a:blip>
            <a:stretch>
              <a:fillRect/>
            </a:stretch>
          </p:blipFill>
          <p:spPr>
            <a:xfrm>
              <a:off x="4864100" y="0"/>
              <a:ext cx="304800" cy="88900"/>
            </a:xfrm>
            <a:prstGeom prst="rect">
              <a:avLst/>
            </a:prstGeom>
            <a:ln w="12700" cap="flat">
              <a:noFill/>
              <a:miter lim="400000"/>
            </a:ln>
            <a:effectLst/>
          </p:spPr>
        </p:pic>
        <p:pic>
          <p:nvPicPr>
            <p:cNvPr id="14" name="image4.png"/>
            <p:cNvPicPr/>
            <p:nvPr/>
          </p:nvPicPr>
          <p:blipFill>
            <a:blip r:embed="rId4">
              <a:extLst/>
            </a:blip>
            <a:stretch>
              <a:fillRect/>
            </a:stretch>
          </p:blipFill>
          <p:spPr>
            <a:xfrm>
              <a:off x="-1" y="38100"/>
              <a:ext cx="4864101" cy="12700"/>
            </a:xfrm>
            <a:prstGeom prst="rect">
              <a:avLst/>
            </a:prstGeom>
            <a:ln w="12700" cap="flat">
              <a:noFill/>
              <a:miter lim="400000"/>
            </a:ln>
            <a:effectLst/>
          </p:spPr>
        </p:pic>
        <p:pic>
          <p:nvPicPr>
            <p:cNvPr id="15" name="image4.png"/>
            <p:cNvPicPr/>
            <p:nvPr/>
          </p:nvPicPr>
          <p:blipFill>
            <a:blip r:embed="rId4">
              <a:extLst/>
            </a:blip>
            <a:stretch>
              <a:fillRect/>
            </a:stretch>
          </p:blipFill>
          <p:spPr>
            <a:xfrm rot="10800000">
              <a:off x="5168900" y="38098"/>
              <a:ext cx="4864101" cy="12703"/>
            </a:xfrm>
            <a:prstGeom prst="rect">
              <a:avLst/>
            </a:prstGeom>
            <a:ln w="12700" cap="flat">
              <a:noFill/>
              <a:miter lim="400000"/>
            </a:ln>
            <a:effectLst/>
          </p:spPr>
        </p:pic>
      </p:grpSp>
      <p:sp>
        <p:nvSpPr>
          <p:cNvPr id="17" name="Shape 17"/>
          <p:cNvSpPr>
            <a:spLocks noGrp="1"/>
          </p:cNvSpPr>
          <p:nvPr>
            <p:ph type="title"/>
          </p:nvPr>
        </p:nvSpPr>
        <p:spPr>
          <a:xfrm>
            <a:off x="1117600" y="546100"/>
            <a:ext cx="10769600" cy="1727200"/>
          </a:xfrm>
          <a:prstGeom prst="rect">
            <a:avLst/>
          </a:prstGeom>
        </p:spPr>
        <p:txBody>
          <a:bodyPr/>
          <a:lstStyle/>
          <a:p>
            <a:pPr lvl="0">
              <a:defRPr sz="1800" cap="none"/>
            </a:pPr>
            <a:r>
              <a:rPr sz="7000" cap="all"/>
              <a:t>Текст заголовка</a:t>
            </a:r>
          </a:p>
        </p:txBody>
      </p:sp>
      <p:sp>
        <p:nvSpPr>
          <p:cNvPr id="18" name="Shape 18"/>
          <p:cNvSpPr>
            <a:spLocks noGrp="1"/>
          </p:cNvSpPr>
          <p:nvPr>
            <p:ph type="body" idx="1"/>
          </p:nvPr>
        </p:nvSpPr>
        <p:spPr>
          <a:xfrm>
            <a:off x="1117600" y="2273300"/>
            <a:ext cx="10769600" cy="30861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Уровень текста 1</a:t>
            </a:r>
          </a:p>
          <a:p>
            <a:pPr lvl="1">
              <a:defRPr sz="1800">
                <a:solidFill>
                  <a:srgbClr val="000000"/>
                </a:solidFill>
              </a:defRPr>
            </a:pPr>
            <a:r>
              <a:rPr sz="3600">
                <a:solidFill>
                  <a:srgbClr val="B6492C"/>
                </a:solidFill>
              </a:rPr>
              <a:t>Уровень текста 2</a:t>
            </a:r>
          </a:p>
          <a:p>
            <a:pPr lvl="2">
              <a:defRPr sz="1800">
                <a:solidFill>
                  <a:srgbClr val="000000"/>
                </a:solidFill>
              </a:defRPr>
            </a:pPr>
            <a:r>
              <a:rPr sz="3600">
                <a:solidFill>
                  <a:srgbClr val="B6492C"/>
                </a:solidFill>
              </a:rPr>
              <a:t>Уровень текста 3</a:t>
            </a:r>
          </a:p>
          <a:p>
            <a:pPr lvl="3">
              <a:defRPr sz="1800">
                <a:solidFill>
                  <a:srgbClr val="000000"/>
                </a:solidFill>
              </a:defRPr>
            </a:pPr>
            <a:r>
              <a:rPr sz="3600">
                <a:solidFill>
                  <a:srgbClr val="B6492C"/>
                </a:solidFill>
              </a:rPr>
              <a:t>Уровень текста 4</a:t>
            </a:r>
          </a:p>
          <a:p>
            <a:pPr lvl="4">
              <a:defRPr sz="1800">
                <a:solidFill>
                  <a:srgbClr val="000000"/>
                </a:solidFill>
              </a:defRPr>
            </a:pPr>
            <a:r>
              <a:rPr sz="3600">
                <a:solidFill>
                  <a:srgbClr val="B6492C"/>
                </a:solidFill>
              </a:rPr>
              <a:t>Уровень текста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 по центру">
    <p:spTree>
      <p:nvGrpSpPr>
        <p:cNvPr id="1" name=""/>
        <p:cNvGrpSpPr/>
        <p:nvPr/>
      </p:nvGrpSpPr>
      <p:grpSpPr>
        <a:xfrm>
          <a:off x="0" y="0"/>
          <a:ext cx="0" cy="0"/>
          <a:chOff x="0" y="0"/>
          <a:chExt cx="0" cy="0"/>
        </a:xfrm>
      </p:grpSpPr>
      <p:sp>
        <p:nvSpPr>
          <p:cNvPr id="20" name="Shape 20"/>
          <p:cNvSpPr>
            <a:spLocks noGrp="1"/>
          </p:cNvSpPr>
          <p:nvPr>
            <p:ph type="title"/>
          </p:nvPr>
        </p:nvSpPr>
        <p:spPr>
          <a:xfrm>
            <a:off x="1117600" y="3606800"/>
            <a:ext cx="10769600" cy="2540000"/>
          </a:xfrm>
          <a:prstGeom prst="rect">
            <a:avLst/>
          </a:prstGeom>
        </p:spPr>
        <p:txBody>
          <a:bodyPr/>
          <a:lstStyle/>
          <a:p>
            <a:pPr lvl="0">
              <a:defRPr sz="1800" cap="none"/>
            </a:pPr>
            <a:r>
              <a:rPr sz="7000" cap="all"/>
              <a:t>Текст заголовка</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Фото — вертикально">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5" name="Group 25"/>
          <p:cNvGrpSpPr/>
          <p:nvPr/>
        </p:nvGrpSpPr>
        <p:grpSpPr>
          <a:xfrm>
            <a:off x="1638299" y="4889500"/>
            <a:ext cx="4368802" cy="88900"/>
            <a:chOff x="0" y="0"/>
            <a:chExt cx="4368800" cy="88900"/>
          </a:xfrm>
        </p:grpSpPr>
        <p:pic>
          <p:nvPicPr>
            <p:cNvPr id="22" name="image3.png"/>
            <p:cNvPicPr/>
            <p:nvPr/>
          </p:nvPicPr>
          <p:blipFill>
            <a:blip r:embed="rId3" cstate="print">
              <a:extLst/>
            </a:blip>
            <a:stretch>
              <a:fillRect/>
            </a:stretch>
          </p:blipFill>
          <p:spPr>
            <a:xfrm>
              <a:off x="2032000" y="0"/>
              <a:ext cx="304800" cy="88900"/>
            </a:xfrm>
            <a:prstGeom prst="rect">
              <a:avLst/>
            </a:prstGeom>
            <a:ln w="12700" cap="flat">
              <a:noFill/>
              <a:miter lim="400000"/>
            </a:ln>
            <a:effectLst/>
          </p:spPr>
        </p:pic>
        <p:pic>
          <p:nvPicPr>
            <p:cNvPr id="23" name="image4.png"/>
            <p:cNvPicPr/>
            <p:nvPr/>
          </p:nvPicPr>
          <p:blipFill>
            <a:blip r:embed="rId4" cstate="print">
              <a:extLst/>
            </a:blip>
            <a:stretch>
              <a:fillRect/>
            </a:stretch>
          </p:blipFill>
          <p:spPr>
            <a:xfrm>
              <a:off x="-1" y="38100"/>
              <a:ext cx="2032001" cy="12700"/>
            </a:xfrm>
            <a:prstGeom prst="rect">
              <a:avLst/>
            </a:prstGeom>
            <a:ln w="12700" cap="flat">
              <a:noFill/>
              <a:miter lim="400000"/>
            </a:ln>
            <a:effectLst/>
          </p:spPr>
        </p:pic>
        <p:pic>
          <p:nvPicPr>
            <p:cNvPr id="24" name="image4.png"/>
            <p:cNvPicPr/>
            <p:nvPr/>
          </p:nvPicPr>
          <p:blipFill>
            <a:blip r:embed="rId4" cstate="print">
              <a:extLst/>
            </a:blip>
            <a:stretch>
              <a:fillRect/>
            </a:stretch>
          </p:blipFill>
          <p:spPr>
            <a:xfrm rot="10800000">
              <a:off x="2336800" y="38099"/>
              <a:ext cx="2032001" cy="12701"/>
            </a:xfrm>
            <a:prstGeom prst="rect">
              <a:avLst/>
            </a:prstGeom>
            <a:ln w="12700" cap="flat">
              <a:noFill/>
              <a:miter lim="400000"/>
            </a:ln>
            <a:effectLst/>
          </p:spPr>
        </p:pic>
      </p:grpSp>
      <p:sp>
        <p:nvSpPr>
          <p:cNvPr id="26" name="Shape 26"/>
          <p:cNvSpPr>
            <a:spLocks noGrp="1"/>
          </p:cNvSpPr>
          <p:nvPr>
            <p:ph type="title"/>
          </p:nvPr>
        </p:nvSpPr>
        <p:spPr>
          <a:xfrm>
            <a:off x="1054100" y="0"/>
            <a:ext cx="5397500" cy="4762500"/>
          </a:xfrm>
          <a:prstGeom prst="rect">
            <a:avLst/>
          </a:prstGeom>
        </p:spPr>
        <p:txBody>
          <a:bodyPr anchor="b"/>
          <a:lstStyle>
            <a:lvl1pPr>
              <a:defRPr sz="5600"/>
            </a:lvl1pPr>
          </a:lstStyle>
          <a:p>
            <a:pPr lvl="0">
              <a:defRPr sz="1800" cap="none"/>
            </a:pPr>
            <a:r>
              <a:rPr sz="5600" cap="all"/>
              <a:t>Текст заголовка</a:t>
            </a:r>
          </a:p>
        </p:txBody>
      </p:sp>
      <p:sp>
        <p:nvSpPr>
          <p:cNvPr id="27" name="Shape 27"/>
          <p:cNvSpPr>
            <a:spLocks noGrp="1"/>
          </p:cNvSpPr>
          <p:nvPr>
            <p:ph type="body" idx="1"/>
          </p:nvPr>
        </p:nvSpPr>
        <p:spPr>
          <a:xfrm>
            <a:off x="1054100" y="5143500"/>
            <a:ext cx="5397500" cy="46101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Уровень текста 1</a:t>
            </a:r>
          </a:p>
          <a:p>
            <a:pPr lvl="1">
              <a:defRPr sz="1800">
                <a:solidFill>
                  <a:srgbClr val="000000"/>
                </a:solidFill>
              </a:defRPr>
            </a:pPr>
            <a:r>
              <a:rPr sz="3600">
                <a:solidFill>
                  <a:srgbClr val="B6492C"/>
                </a:solidFill>
              </a:rPr>
              <a:t>Уровень текста 2</a:t>
            </a:r>
          </a:p>
          <a:p>
            <a:pPr lvl="2">
              <a:defRPr sz="1800">
                <a:solidFill>
                  <a:srgbClr val="000000"/>
                </a:solidFill>
              </a:defRPr>
            </a:pPr>
            <a:r>
              <a:rPr sz="3600">
                <a:solidFill>
                  <a:srgbClr val="B6492C"/>
                </a:solidFill>
              </a:rPr>
              <a:t>Уровень текста 3</a:t>
            </a:r>
          </a:p>
          <a:p>
            <a:pPr lvl="3">
              <a:defRPr sz="1800">
                <a:solidFill>
                  <a:srgbClr val="000000"/>
                </a:solidFill>
              </a:defRPr>
            </a:pPr>
            <a:r>
              <a:rPr sz="3600">
                <a:solidFill>
                  <a:srgbClr val="B6492C"/>
                </a:solidFill>
              </a:rPr>
              <a:t>Уровень текста 4</a:t>
            </a:r>
          </a:p>
          <a:p>
            <a:pPr lvl="4">
              <a:defRPr sz="1800">
                <a:solidFill>
                  <a:srgbClr val="000000"/>
                </a:solidFill>
              </a:defRPr>
            </a:pPr>
            <a:r>
              <a:rPr sz="3600">
                <a:solidFill>
                  <a:srgbClr val="B6492C"/>
                </a:solidFill>
              </a:rPr>
              <a:t>Уровень текста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Заголовок — вверху">
    <p:spTree>
      <p:nvGrpSpPr>
        <p:cNvPr id="1" name=""/>
        <p:cNvGrpSpPr/>
        <p:nvPr/>
      </p:nvGrpSpPr>
      <p:grpSpPr>
        <a:xfrm>
          <a:off x="0" y="0"/>
          <a:ext cx="0" cy="0"/>
          <a:chOff x="0" y="0"/>
          <a:chExt cx="0" cy="0"/>
        </a:xfrm>
      </p:grpSpPr>
      <p:sp>
        <p:nvSpPr>
          <p:cNvPr id="29" name="Shape 29"/>
          <p:cNvSpPr/>
          <p:nvPr/>
        </p:nvSpPr>
        <p:spPr>
          <a:xfrm>
            <a:off x="317247" y="2436876"/>
            <a:ext cx="12383235" cy="3176"/>
          </a:xfrm>
          <a:prstGeom prst="rect">
            <a:avLst/>
          </a:prstGeom>
          <a:ln w="12700">
            <a:solidFill>
              <a:srgbClr val="998074">
                <a:alpha val="75000"/>
              </a:srgbClr>
            </a:solidFill>
            <a:miter lim="400000"/>
          </a:ln>
        </p:spPr>
        <p:txBody>
          <a:bodyPr lIns="0" tIns="0" rIns="0" bIns="0" anchor="ctr"/>
          <a:lstStyle/>
          <a:p>
            <a:pPr lvl="0" algn="l" defTabSz="457200">
              <a:defRPr sz="1200">
                <a:solidFill>
                  <a:srgbClr val="000000"/>
                </a:solidFill>
                <a:latin typeface="+mn-lt"/>
                <a:ea typeface="+mn-ea"/>
                <a:cs typeface="+mn-cs"/>
                <a:sym typeface="Helvetica"/>
              </a:defRPr>
            </a:pPr>
            <a:endParaRPr/>
          </a:p>
        </p:txBody>
      </p:sp>
      <p:sp>
        <p:nvSpPr>
          <p:cNvPr id="30" name="Shape 30"/>
          <p:cNvSpPr>
            <a:spLocks noGrp="1"/>
          </p:cNvSpPr>
          <p:nvPr>
            <p:ph type="title"/>
          </p:nvPr>
        </p:nvSpPr>
        <p:spPr>
          <a:xfrm>
            <a:off x="850900" y="72472"/>
            <a:ext cx="11303000" cy="2801456"/>
          </a:xfrm>
          <a:prstGeom prst="rect">
            <a:avLst/>
          </a:prstGeom>
        </p:spPr>
        <p:txBody>
          <a:bodyPr/>
          <a:lstStyle/>
          <a:p>
            <a:pPr lvl="0">
              <a:defRPr sz="1800" cap="none"/>
            </a:pPr>
            <a:r>
              <a:rPr sz="7000" cap="all"/>
              <a:t>Текст заголовка</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cap="none"/>
            </a:pPr>
            <a:r>
              <a:rPr sz="7000" cap="all"/>
              <a:t>Текст заголовка</a:t>
            </a:r>
          </a:p>
        </p:txBody>
      </p:sp>
      <p:sp>
        <p:nvSpPr>
          <p:cNvPr id="33" name="Shape 33"/>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Уровень текста 1</a:t>
            </a:r>
          </a:p>
          <a:p>
            <a:pPr lvl="1">
              <a:defRPr sz="1800">
                <a:solidFill>
                  <a:srgbClr val="000000"/>
                </a:solidFill>
              </a:defRPr>
            </a:pPr>
            <a:r>
              <a:rPr sz="4000">
                <a:solidFill>
                  <a:srgbClr val="57554B"/>
                </a:solidFill>
              </a:rPr>
              <a:t>Уровень текста 2</a:t>
            </a:r>
          </a:p>
          <a:p>
            <a:pPr lvl="2">
              <a:defRPr sz="1800">
                <a:solidFill>
                  <a:srgbClr val="000000"/>
                </a:solidFill>
              </a:defRPr>
            </a:pPr>
            <a:r>
              <a:rPr sz="4000">
                <a:solidFill>
                  <a:srgbClr val="57554B"/>
                </a:solidFill>
              </a:rPr>
              <a:t>Уровень текста 3</a:t>
            </a:r>
          </a:p>
          <a:p>
            <a:pPr lvl="3">
              <a:defRPr sz="1800">
                <a:solidFill>
                  <a:srgbClr val="000000"/>
                </a:solidFill>
              </a:defRPr>
            </a:pPr>
            <a:r>
              <a:rPr sz="4000">
                <a:solidFill>
                  <a:srgbClr val="57554B"/>
                </a:solidFill>
              </a:rPr>
              <a:t>Уровень текста 4</a:t>
            </a:r>
          </a:p>
          <a:p>
            <a:pPr lvl="4">
              <a:defRPr sz="1800">
                <a:solidFill>
                  <a:srgbClr val="000000"/>
                </a:solidFill>
              </a:defRPr>
            </a:pPr>
            <a:r>
              <a:rPr sz="4000">
                <a:solidFill>
                  <a:srgbClr val="57554B"/>
                </a:solidFill>
              </a:rPr>
              <a:t>Уровень текста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Заголовок, пункты и фото">
    <p:spTree>
      <p:nvGrpSpPr>
        <p:cNvPr id="1" name=""/>
        <p:cNvGrpSpPr/>
        <p:nvPr/>
      </p:nvGrpSpPr>
      <p:grpSpPr>
        <a:xfrm>
          <a:off x="0" y="0"/>
          <a:ext cx="0" cy="0"/>
          <a:chOff x="0" y="0"/>
          <a:chExt cx="0" cy="0"/>
        </a:xfrm>
      </p:grpSpPr>
      <p:sp>
        <p:nvSpPr>
          <p:cNvPr id="35" name="Shape 35"/>
          <p:cNvSpPr/>
          <p:nvPr/>
        </p:nvSpPr>
        <p:spPr>
          <a:xfrm>
            <a:off x="317247" y="2436876"/>
            <a:ext cx="12383235" cy="3176"/>
          </a:xfrm>
          <a:prstGeom prst="rect">
            <a:avLst/>
          </a:prstGeom>
          <a:ln w="12700">
            <a:solidFill>
              <a:srgbClr val="998074">
                <a:alpha val="75000"/>
              </a:srgbClr>
            </a:solidFill>
            <a:miter lim="400000"/>
          </a:ln>
        </p:spPr>
        <p:txBody>
          <a:bodyPr lIns="0" tIns="0" rIns="0" bIns="0" anchor="ctr"/>
          <a:lstStyle/>
          <a:p>
            <a:pPr lvl="0" algn="l" defTabSz="457200">
              <a:defRPr sz="1200">
                <a:solidFill>
                  <a:srgbClr val="000000"/>
                </a:solidFill>
                <a:latin typeface="+mn-lt"/>
                <a:ea typeface="+mn-ea"/>
                <a:cs typeface="+mn-cs"/>
                <a:sym typeface="Helvetica"/>
              </a:defRPr>
            </a:pPr>
            <a:endParaRPr/>
          </a:p>
        </p:txBody>
      </p:sp>
      <p:sp>
        <p:nvSpPr>
          <p:cNvPr id="36" name="Shape 36"/>
          <p:cNvSpPr>
            <a:spLocks noGrp="1"/>
          </p:cNvSpPr>
          <p:nvPr>
            <p:ph type="title"/>
          </p:nvPr>
        </p:nvSpPr>
        <p:spPr>
          <a:xfrm>
            <a:off x="850900" y="419100"/>
            <a:ext cx="11303000" cy="2108200"/>
          </a:xfrm>
          <a:prstGeom prst="rect">
            <a:avLst/>
          </a:prstGeom>
        </p:spPr>
        <p:txBody>
          <a:bodyPr/>
          <a:lstStyle/>
          <a:p>
            <a:pPr lvl="0">
              <a:defRPr sz="1800" cap="none"/>
            </a:pPr>
            <a:r>
              <a:rPr sz="7000" cap="all"/>
              <a:t>Текст заголовка</a:t>
            </a:r>
          </a:p>
        </p:txBody>
      </p:sp>
      <p:sp>
        <p:nvSpPr>
          <p:cNvPr id="37" name="Shape 37"/>
          <p:cNvSpPr>
            <a:spLocks noGrp="1"/>
          </p:cNvSpPr>
          <p:nvPr>
            <p:ph type="body" idx="1"/>
          </p:nvPr>
        </p:nvSpPr>
        <p:spPr>
          <a:xfrm>
            <a:off x="850900" y="2527300"/>
            <a:ext cx="5410200" cy="68326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lvl="0">
              <a:defRPr sz="1800">
                <a:solidFill>
                  <a:srgbClr val="000000"/>
                </a:solidFill>
              </a:defRPr>
            </a:pPr>
            <a:r>
              <a:rPr sz="3300">
                <a:solidFill>
                  <a:srgbClr val="57554B"/>
                </a:solidFill>
              </a:rPr>
              <a:t>Уровень текста 1</a:t>
            </a:r>
          </a:p>
          <a:p>
            <a:pPr lvl="1">
              <a:defRPr sz="1800">
                <a:solidFill>
                  <a:srgbClr val="000000"/>
                </a:solidFill>
              </a:defRPr>
            </a:pPr>
            <a:r>
              <a:rPr sz="3300">
                <a:solidFill>
                  <a:srgbClr val="57554B"/>
                </a:solidFill>
              </a:rPr>
              <a:t>Уровень текста 2</a:t>
            </a:r>
          </a:p>
          <a:p>
            <a:pPr lvl="2">
              <a:defRPr sz="1800">
                <a:solidFill>
                  <a:srgbClr val="000000"/>
                </a:solidFill>
              </a:defRPr>
            </a:pPr>
            <a:r>
              <a:rPr sz="3300">
                <a:solidFill>
                  <a:srgbClr val="57554B"/>
                </a:solidFill>
              </a:rPr>
              <a:t>Уровень текста 3</a:t>
            </a:r>
          </a:p>
          <a:p>
            <a:pPr lvl="3">
              <a:defRPr sz="1800">
                <a:solidFill>
                  <a:srgbClr val="000000"/>
                </a:solidFill>
              </a:defRPr>
            </a:pPr>
            <a:r>
              <a:rPr sz="3300">
                <a:solidFill>
                  <a:srgbClr val="57554B"/>
                </a:solidFill>
              </a:rPr>
              <a:t>Уровень текста 4</a:t>
            </a:r>
          </a:p>
          <a:p>
            <a:pPr lvl="4">
              <a:defRPr sz="1800">
                <a:solidFill>
                  <a:srgbClr val="000000"/>
                </a:solidFill>
              </a:defRPr>
            </a:pPr>
            <a:r>
              <a:rPr sz="3300">
                <a:solidFill>
                  <a:srgbClr val="57554B"/>
                </a:solidFill>
              </a:rPr>
              <a:t>Уровень текста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Пункты">
    <p:spTree>
      <p:nvGrpSpPr>
        <p:cNvPr id="1" name=""/>
        <p:cNvGrpSpPr/>
        <p:nvPr/>
      </p:nvGrpSpPr>
      <p:grpSpPr>
        <a:xfrm>
          <a:off x="0" y="0"/>
          <a:ext cx="0" cy="0"/>
          <a:chOff x="0" y="0"/>
          <a:chExt cx="0" cy="0"/>
        </a:xfrm>
      </p:grpSpPr>
      <p:sp>
        <p:nvSpPr>
          <p:cNvPr id="39" name="Shape 39"/>
          <p:cNvSpPr>
            <a:spLocks noGrp="1"/>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Уровень текста 1</a:t>
            </a:r>
          </a:p>
          <a:p>
            <a:pPr lvl="1">
              <a:defRPr sz="1800">
                <a:solidFill>
                  <a:srgbClr val="000000"/>
                </a:solidFill>
              </a:defRPr>
            </a:pPr>
            <a:r>
              <a:rPr sz="4000">
                <a:solidFill>
                  <a:srgbClr val="57554B"/>
                </a:solidFill>
              </a:rPr>
              <a:t>Уровень текста 2</a:t>
            </a:r>
          </a:p>
          <a:p>
            <a:pPr lvl="2">
              <a:defRPr sz="1800">
                <a:solidFill>
                  <a:srgbClr val="000000"/>
                </a:solidFill>
              </a:defRPr>
            </a:pPr>
            <a:r>
              <a:rPr sz="4000">
                <a:solidFill>
                  <a:srgbClr val="57554B"/>
                </a:solidFill>
              </a:rPr>
              <a:t>Уровень текста 3</a:t>
            </a:r>
          </a:p>
          <a:p>
            <a:pPr lvl="3">
              <a:defRPr sz="1800">
                <a:solidFill>
                  <a:srgbClr val="000000"/>
                </a:solidFill>
              </a:defRPr>
            </a:pPr>
            <a:r>
              <a:rPr sz="4000">
                <a:solidFill>
                  <a:srgbClr val="57554B"/>
                </a:solidFill>
              </a:rPr>
              <a:t>Уровень текста 4</a:t>
            </a:r>
          </a:p>
          <a:p>
            <a:pPr lvl="4">
              <a:defRPr sz="1800">
                <a:solidFill>
                  <a:srgbClr val="000000"/>
                </a:solidFill>
              </a:defRPr>
            </a:pPr>
            <a:r>
              <a:rPr sz="4000">
                <a:solidFill>
                  <a:srgbClr val="57554B"/>
                </a:solidFill>
              </a:rPr>
              <a:t>Уровень текста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Фото — 3 шт.">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92100" y="2436876"/>
            <a:ext cx="12420600" cy="3176"/>
          </a:xfrm>
          <a:prstGeom prst="rect">
            <a:avLst/>
          </a:prstGeom>
          <a:ln w="12700">
            <a:solidFill>
              <a:srgbClr val="998074">
                <a:alpha val="75000"/>
              </a:srgbClr>
            </a:solidFill>
            <a:miter lim="400000"/>
          </a:ln>
        </p:spPr>
        <p:txBody>
          <a:bodyPr lIns="0" tIns="0" rIns="0" bIns="0" anchor="ctr"/>
          <a:lstStyle/>
          <a:p>
            <a:pPr lvl="0" algn="l" defTabSz="457200">
              <a:defRPr sz="1200">
                <a:solidFill>
                  <a:srgbClr val="000000"/>
                </a:solidFill>
                <a:latin typeface="+mn-lt"/>
                <a:ea typeface="+mn-ea"/>
                <a:cs typeface="+mn-cs"/>
                <a:sym typeface="Helvetica"/>
              </a:defRPr>
            </a:pPr>
            <a:endParaRPr/>
          </a:p>
        </p:txBody>
      </p:sp>
      <p:sp>
        <p:nvSpPr>
          <p:cNvPr id="3" name="Shape 3"/>
          <p:cNvSpPr>
            <a:spLocks noGrp="1"/>
          </p:cNvSpPr>
          <p:nvPr>
            <p:ph type="title"/>
          </p:nvPr>
        </p:nvSpPr>
        <p:spPr>
          <a:xfrm>
            <a:off x="850900" y="472830"/>
            <a:ext cx="11303000" cy="20007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cap="none"/>
            </a:pPr>
            <a:r>
              <a:rPr sz="7000" cap="all"/>
              <a:t>Текст заголовка</a:t>
            </a:r>
          </a:p>
        </p:txBody>
      </p:sp>
      <p:sp>
        <p:nvSpPr>
          <p:cNvPr id="4" name="Shape 4"/>
          <p:cNvSpPr>
            <a:spLocks noGrp="1"/>
          </p:cNvSpPr>
          <p:nvPr>
            <p:ph type="body" idx="1"/>
          </p:nvPr>
        </p:nvSpPr>
        <p:spPr>
          <a:xfrm>
            <a:off x="850900" y="2473569"/>
            <a:ext cx="11303000" cy="69146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4000">
                <a:solidFill>
                  <a:srgbClr val="57554B"/>
                </a:solidFill>
              </a:rPr>
              <a:t>Уровень текста 1</a:t>
            </a:r>
          </a:p>
          <a:p>
            <a:pPr lvl="1">
              <a:defRPr sz="1800">
                <a:solidFill>
                  <a:srgbClr val="000000"/>
                </a:solidFill>
              </a:defRPr>
            </a:pPr>
            <a:r>
              <a:rPr sz="4000">
                <a:solidFill>
                  <a:srgbClr val="57554B"/>
                </a:solidFill>
              </a:rPr>
              <a:t>Уровень текста 2</a:t>
            </a:r>
          </a:p>
          <a:p>
            <a:pPr lvl="2">
              <a:defRPr sz="1800">
                <a:solidFill>
                  <a:srgbClr val="000000"/>
                </a:solidFill>
              </a:defRPr>
            </a:pPr>
            <a:r>
              <a:rPr sz="4000">
                <a:solidFill>
                  <a:srgbClr val="57554B"/>
                </a:solidFill>
              </a:rPr>
              <a:t>Уровень текста 3</a:t>
            </a:r>
          </a:p>
          <a:p>
            <a:pPr lvl="3">
              <a:defRPr sz="1800">
                <a:solidFill>
                  <a:srgbClr val="000000"/>
                </a:solidFill>
              </a:defRPr>
            </a:pPr>
            <a:r>
              <a:rPr sz="4000">
                <a:solidFill>
                  <a:srgbClr val="57554B"/>
                </a:solidFill>
              </a:rPr>
              <a:t>Уровень текста 4</a:t>
            </a:r>
          </a:p>
          <a:p>
            <a:pPr lvl="4">
              <a:defRPr sz="1800">
                <a:solidFill>
                  <a:srgbClr val="000000"/>
                </a:solidFill>
              </a:defRPr>
            </a:pPr>
            <a:r>
              <a:rPr sz="4000">
                <a:solidFill>
                  <a:srgbClr val="57554B"/>
                </a:solidFill>
              </a:rPr>
              <a:t>Уровень текста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80000"/>
        </a:lnSpc>
        <a:defRPr sz="7000" cap="all">
          <a:latin typeface="Baskerville"/>
          <a:ea typeface="Baskerville"/>
          <a:cs typeface="Baskerville"/>
          <a:sym typeface="Baskerville"/>
        </a:defRPr>
      </a:lvl1pPr>
      <a:lvl2pPr algn="ctr" defTabSz="584200">
        <a:lnSpc>
          <a:spcPct val="80000"/>
        </a:lnSpc>
        <a:defRPr sz="7000" cap="all">
          <a:latin typeface="Baskerville"/>
          <a:ea typeface="Baskerville"/>
          <a:cs typeface="Baskerville"/>
          <a:sym typeface="Baskerville"/>
        </a:defRPr>
      </a:lvl2pPr>
      <a:lvl3pPr algn="ctr" defTabSz="584200">
        <a:lnSpc>
          <a:spcPct val="80000"/>
        </a:lnSpc>
        <a:defRPr sz="7000" cap="all">
          <a:latin typeface="Baskerville"/>
          <a:ea typeface="Baskerville"/>
          <a:cs typeface="Baskerville"/>
          <a:sym typeface="Baskerville"/>
        </a:defRPr>
      </a:lvl3pPr>
      <a:lvl4pPr algn="ctr" defTabSz="584200">
        <a:lnSpc>
          <a:spcPct val="80000"/>
        </a:lnSpc>
        <a:defRPr sz="7000" cap="all">
          <a:latin typeface="Baskerville"/>
          <a:ea typeface="Baskerville"/>
          <a:cs typeface="Baskerville"/>
          <a:sym typeface="Baskerville"/>
        </a:defRPr>
      </a:lvl4pPr>
      <a:lvl5pPr algn="ctr" defTabSz="584200">
        <a:lnSpc>
          <a:spcPct val="80000"/>
        </a:lnSpc>
        <a:defRPr sz="7000" cap="all">
          <a:latin typeface="Baskerville"/>
          <a:ea typeface="Baskerville"/>
          <a:cs typeface="Baskerville"/>
          <a:sym typeface="Baskerville"/>
        </a:defRPr>
      </a:lvl5pPr>
      <a:lvl6pPr algn="ctr" defTabSz="584200">
        <a:lnSpc>
          <a:spcPct val="80000"/>
        </a:lnSpc>
        <a:defRPr sz="7000" cap="all">
          <a:latin typeface="Baskerville"/>
          <a:ea typeface="Baskerville"/>
          <a:cs typeface="Baskerville"/>
          <a:sym typeface="Baskerville"/>
        </a:defRPr>
      </a:lvl6pPr>
      <a:lvl7pPr algn="ctr" defTabSz="584200">
        <a:lnSpc>
          <a:spcPct val="80000"/>
        </a:lnSpc>
        <a:defRPr sz="7000" cap="all">
          <a:latin typeface="Baskerville"/>
          <a:ea typeface="Baskerville"/>
          <a:cs typeface="Baskerville"/>
          <a:sym typeface="Baskerville"/>
        </a:defRPr>
      </a:lvl7pPr>
      <a:lvl8pPr algn="ctr" defTabSz="584200">
        <a:lnSpc>
          <a:spcPct val="80000"/>
        </a:lnSpc>
        <a:defRPr sz="7000" cap="all">
          <a:latin typeface="Baskerville"/>
          <a:ea typeface="Baskerville"/>
          <a:cs typeface="Baskerville"/>
          <a:sym typeface="Baskerville"/>
        </a:defRPr>
      </a:lvl8pPr>
      <a:lvl9pPr algn="ctr" defTabSz="584200">
        <a:lnSpc>
          <a:spcPct val="80000"/>
        </a:lnSpc>
        <a:defRPr sz="7000" cap="all">
          <a:latin typeface="Baskerville"/>
          <a:ea typeface="Baskerville"/>
          <a:cs typeface="Baskerville"/>
          <a:sym typeface="Baskerville"/>
        </a:defRPr>
      </a:lvl9pPr>
    </p:titleStyle>
    <p:bodyStyle>
      <a:lvl1pPr marL="444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1pPr>
      <a:lvl2pPr marL="889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2pPr>
      <a:lvl3pPr marL="1333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3pPr>
      <a:lvl4pPr marL="1778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4pPr>
      <a:lvl5pPr marL="2222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5pPr>
      <a:lvl6pPr marL="2667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6pPr>
      <a:lvl7pPr marL="3111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7pPr>
      <a:lvl8pPr marL="3556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8pPr>
      <a:lvl9pPr marL="4000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9pPr>
    </p:bodyStyle>
    <p:otherStyle>
      <a:lvl1pPr algn="r" defTabSz="584200">
        <a:defRPr sz="1200">
          <a:solidFill>
            <a:schemeClr val="tx1"/>
          </a:solidFill>
          <a:latin typeface="+mn-lt"/>
          <a:ea typeface="+mn-ea"/>
          <a:cs typeface="+mn-cs"/>
          <a:sym typeface="Hoefler Text"/>
        </a:defRPr>
      </a:lvl1pPr>
      <a:lvl2pPr algn="r" defTabSz="584200">
        <a:defRPr sz="1200">
          <a:solidFill>
            <a:schemeClr val="tx1"/>
          </a:solidFill>
          <a:latin typeface="+mn-lt"/>
          <a:ea typeface="+mn-ea"/>
          <a:cs typeface="+mn-cs"/>
          <a:sym typeface="Hoefler Text"/>
        </a:defRPr>
      </a:lvl2pPr>
      <a:lvl3pPr algn="r" defTabSz="584200">
        <a:defRPr sz="1200">
          <a:solidFill>
            <a:schemeClr val="tx1"/>
          </a:solidFill>
          <a:latin typeface="+mn-lt"/>
          <a:ea typeface="+mn-ea"/>
          <a:cs typeface="+mn-cs"/>
          <a:sym typeface="Hoefler Text"/>
        </a:defRPr>
      </a:lvl3pPr>
      <a:lvl4pPr algn="r" defTabSz="584200">
        <a:defRPr sz="1200">
          <a:solidFill>
            <a:schemeClr val="tx1"/>
          </a:solidFill>
          <a:latin typeface="+mn-lt"/>
          <a:ea typeface="+mn-ea"/>
          <a:cs typeface="+mn-cs"/>
          <a:sym typeface="Hoefler Text"/>
        </a:defRPr>
      </a:lvl4pPr>
      <a:lvl5pPr algn="r" defTabSz="584200">
        <a:defRPr sz="1200">
          <a:solidFill>
            <a:schemeClr val="tx1"/>
          </a:solidFill>
          <a:latin typeface="+mn-lt"/>
          <a:ea typeface="+mn-ea"/>
          <a:cs typeface="+mn-cs"/>
          <a:sym typeface="Hoefler Text"/>
        </a:defRPr>
      </a:lvl5pPr>
      <a:lvl6pPr algn="r" defTabSz="584200">
        <a:defRPr sz="1200">
          <a:solidFill>
            <a:schemeClr val="tx1"/>
          </a:solidFill>
          <a:latin typeface="+mn-lt"/>
          <a:ea typeface="+mn-ea"/>
          <a:cs typeface="+mn-cs"/>
          <a:sym typeface="Hoefler Text"/>
        </a:defRPr>
      </a:lvl6pPr>
      <a:lvl7pPr algn="r" defTabSz="584200">
        <a:defRPr sz="1200">
          <a:solidFill>
            <a:schemeClr val="tx1"/>
          </a:solidFill>
          <a:latin typeface="+mn-lt"/>
          <a:ea typeface="+mn-ea"/>
          <a:cs typeface="+mn-cs"/>
          <a:sym typeface="Hoefler Text"/>
        </a:defRPr>
      </a:lvl7pPr>
      <a:lvl8pPr algn="r" defTabSz="584200">
        <a:defRPr sz="1200">
          <a:solidFill>
            <a:schemeClr val="tx1"/>
          </a:solidFill>
          <a:latin typeface="+mn-lt"/>
          <a:ea typeface="+mn-ea"/>
          <a:cs typeface="+mn-cs"/>
          <a:sym typeface="Hoefler Text"/>
        </a:defRPr>
      </a:lvl8pPr>
      <a:lvl9pPr algn="r" defTabSz="584200">
        <a:defRPr sz="1200">
          <a:solidFill>
            <a:schemeClr val="tx1"/>
          </a:solidFill>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citaty.info/tema/ty" TargetMode="External"/><Relationship Id="rId2" Type="http://schemas.openxmlformats.org/officeDocument/2006/relationships/hyperlink" Target="http://citaty.info/tema/zhenshiny"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citaty.info/tema/boi" TargetMode="External"/><Relationship Id="rId2" Type="http://schemas.openxmlformats.org/officeDocument/2006/relationships/hyperlink" Target="http://citaty.info/tema/chelovek-lyudi"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citaty.info/tema/den" TargetMode="External"/><Relationship Id="rId2" Type="http://schemas.openxmlformats.org/officeDocument/2006/relationships/hyperlink" Target="http://citaty.info/man/napoleon-i-bonapart"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citaty.info/film/alisa-v-strane-chudes-alice-in-wonderland-2010"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hyperlink" Target="http://constructorus.ru/psixologiya/zashhita-ot-manipulyacij.html" TargetMode="External"/><Relationship Id="rId4" Type="http://schemas.openxmlformats.org/officeDocument/2006/relationships/hyperlink" Target="http://constructorus.ru/psixologiya/sposoby-manipulirovaniy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hyperlink" Target="http://constructorus.ru/zdorovie/fobii-kak-izbavitsya-ot-navyazchivogo-straxa.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1117600" y="2209800"/>
            <a:ext cx="10769600" cy="2540000"/>
          </a:xfrm>
          <a:prstGeom prst="rect">
            <a:avLst/>
          </a:prstGeom>
        </p:spPr>
        <p:txBody>
          <a:bodyPr/>
          <a:lstStyle>
            <a:lvl1pPr defTabSz="543305">
              <a:defRPr sz="6510"/>
            </a:lvl1pPr>
          </a:lstStyle>
          <a:p>
            <a:pPr lvl="0">
              <a:defRPr sz="1800" cap="none"/>
            </a:pPr>
            <a:r>
              <a:rPr sz="6510" cap="all"/>
              <a:t>Манипулятивті технологиялар және сәттілік факторы</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body" idx="1"/>
          </p:nvPr>
        </p:nvSpPr>
        <p:spPr>
          <a:xfrm>
            <a:off x="744337" y="4217044"/>
            <a:ext cx="11516126" cy="5365356"/>
          </a:xfrm>
          <a:prstGeom prst="rect">
            <a:avLst/>
          </a:prstGeom>
        </p:spPr>
        <p:txBody>
          <a:bodyPr/>
          <a:lstStyle/>
          <a:p>
            <a:pPr lvl="0" defTabSz="321309">
              <a:spcBef>
                <a:spcPts val="600"/>
              </a:spcBef>
              <a:defRPr sz="1800">
                <a:solidFill>
                  <a:srgbClr val="000000"/>
                </a:solidFill>
              </a:defRPr>
            </a:pPr>
            <a:r>
              <a:rPr sz="1900">
                <a:solidFill>
                  <a:srgbClr val="5E442B"/>
                </a:solidFill>
              </a:rPr>
              <a:t>В рассматриваемой нами работе Шиллера приводятся и некоторые приемы манипуляции сознанием общественности, а именно "дробление" и прием "немедленности" передачи информации.</a:t>
            </a:r>
          </a:p>
          <a:p>
            <a:pPr lvl="0" defTabSz="321309">
              <a:spcBef>
                <a:spcPts val="600"/>
              </a:spcBef>
              <a:defRPr sz="1800">
                <a:solidFill>
                  <a:srgbClr val="000000"/>
                </a:solidFill>
              </a:defRPr>
            </a:pPr>
            <a:r>
              <a:rPr sz="1900" b="1" i="1">
                <a:solidFill>
                  <a:srgbClr val="5E442B"/>
                </a:solidFill>
                <a:latin typeface="Calibri"/>
                <a:ea typeface="Calibri"/>
                <a:cs typeface="Calibri"/>
                <a:sym typeface="Calibri"/>
              </a:rPr>
              <a:t>Прием "дробления".</a:t>
            </a:r>
            <a:r>
              <a:rPr sz="1900" b="1">
                <a:solidFill>
                  <a:srgbClr val="5E442B"/>
                </a:solidFill>
                <a:latin typeface="Calibri"/>
                <a:ea typeface="Calibri"/>
                <a:cs typeface="Calibri"/>
                <a:sym typeface="Calibri"/>
              </a:rPr>
              <a:t> </a:t>
            </a:r>
            <a:r>
              <a:rPr sz="1900">
                <a:solidFill>
                  <a:srgbClr val="5E442B"/>
                </a:solidFill>
              </a:rPr>
              <a:t>Суть данного приема сводится к следующему. При подачи новостей по радио и телевидению многочисленные, не связанных друг с другом, сообщения выстреливаются в эфир подобно автоматной очереди. Журналы намеренно разбивают статьи, с тем, чтобы заставить читателя просмотреть несколько страниц рекламы (с.42). Такая фрагментация в подаче информации затрудняет осмысленный анализ поступающей информации и делает человека "более легкой добычей" для манипуляторов.</a:t>
            </a:r>
          </a:p>
          <a:p>
            <a:pPr lvl="0" defTabSz="321309">
              <a:spcBef>
                <a:spcPts val="600"/>
              </a:spcBef>
              <a:defRPr sz="1800">
                <a:solidFill>
                  <a:srgbClr val="000000"/>
                </a:solidFill>
              </a:defRPr>
            </a:pPr>
            <a:r>
              <a:rPr sz="1900" b="1">
                <a:solidFill>
                  <a:srgbClr val="5E442B"/>
                </a:solidFill>
                <a:latin typeface="Calibri"/>
                <a:ea typeface="Calibri"/>
                <a:cs typeface="Calibri"/>
                <a:sym typeface="Calibri"/>
              </a:rPr>
              <a:t>Прием "немедленности" передачи информации. </a:t>
            </a:r>
            <a:r>
              <a:rPr sz="1900">
                <a:solidFill>
                  <a:srgbClr val="5E442B"/>
                </a:solidFill>
              </a:rPr>
              <a:t>С помощью этого приема у аудитории формируется ложное чувство срочности, возникающее в силу упора на немедленность, создающее ощущение необычайной важности предмета информации. Как отмечает Шиллер, "при таком положении вещей умственный процесс… не в состоянии осмыслить информацию… Мозг превращается в решето…".</a:t>
            </a:r>
          </a:p>
          <a:p>
            <a:pPr lvl="0" defTabSz="321309">
              <a:spcBef>
                <a:spcPts val="600"/>
              </a:spcBef>
              <a:defRPr sz="1800">
                <a:solidFill>
                  <a:srgbClr val="000000"/>
                </a:solidFill>
              </a:defRPr>
            </a:pPr>
            <a:r>
              <a:rPr sz="1900">
                <a:solidFill>
                  <a:srgbClr val="5E442B"/>
                </a:solidFill>
              </a:rPr>
              <a:t>Пассивность, с точки зрения Шиллера, есть конечная цель манипулирования сознанием, т.к. пассивность гарантирует статус-кво.</a:t>
            </a:r>
          </a:p>
          <a:p>
            <a:pPr lvl="0" defTabSz="321309">
              <a:spcBef>
                <a:spcPts val="600"/>
              </a:spcBef>
              <a:defRPr sz="1800">
                <a:solidFill>
                  <a:srgbClr val="000000"/>
                </a:solidFill>
              </a:defRPr>
            </a:pPr>
            <a:r>
              <a:rPr sz="1900">
                <a:solidFill>
                  <a:srgbClr val="5E442B"/>
                </a:solidFill>
              </a:rPr>
              <a:t>При этом "</a:t>
            </a:r>
            <a:r>
              <a:rPr sz="1900" i="1">
                <a:solidFill>
                  <a:srgbClr val="5E442B"/>
                </a:solidFill>
                <a:latin typeface="Calibri"/>
                <a:ea typeface="Calibri"/>
                <a:cs typeface="Calibri"/>
                <a:sym typeface="Calibri"/>
              </a:rPr>
              <a:t>физическую пассивность"</a:t>
            </a:r>
            <a:r>
              <a:rPr sz="1900">
                <a:solidFill>
                  <a:srgbClr val="5E442B"/>
                </a:solidFill>
              </a:rPr>
              <a:t> (миллионы часов в год у телевизора) Шиллер считает меньшим злом, по отношению к "</a:t>
            </a:r>
            <a:r>
              <a:rPr sz="1900" i="1">
                <a:solidFill>
                  <a:srgbClr val="5E442B"/>
                </a:solidFill>
                <a:latin typeface="Calibri"/>
                <a:ea typeface="Calibri"/>
                <a:cs typeface="Calibri"/>
                <a:sym typeface="Calibri"/>
              </a:rPr>
              <a:t>умственной пассивности</a:t>
            </a:r>
            <a:r>
              <a:rPr sz="1900">
                <a:solidFill>
                  <a:srgbClr val="5E442B"/>
                </a:solidFill>
              </a:rPr>
              <a:t>", которая является неминуемым результатом "отупляющего воздействия бесконечного количества часов у телевидения". </a:t>
            </a:r>
          </a:p>
        </p:txBody>
      </p:sp>
      <p:pic>
        <p:nvPicPr>
          <p:cNvPr id="88" name="image12.png"/>
          <p:cNvPicPr/>
          <p:nvPr/>
        </p:nvPicPr>
        <p:blipFill>
          <a:blip r:embed="rId2">
            <a:extLst/>
          </a:blip>
          <a:stretch>
            <a:fillRect/>
          </a:stretch>
        </p:blipFill>
        <p:spPr>
          <a:xfrm>
            <a:off x="761613" y="670941"/>
            <a:ext cx="5438493" cy="356622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2"/>
          <p:cNvGrpSpPr/>
          <p:nvPr/>
        </p:nvGrpSpPr>
        <p:grpSpPr>
          <a:xfrm>
            <a:off x="728662" y="1639291"/>
            <a:ext cx="5181602" cy="6781802"/>
            <a:chOff x="0" y="0"/>
            <a:chExt cx="5181601" cy="6781800"/>
          </a:xfrm>
        </p:grpSpPr>
        <p:pic>
          <p:nvPicPr>
            <p:cNvPr id="90" name="image10.jpeg"/>
            <p:cNvPicPr/>
            <p:nvPr/>
          </p:nvPicPr>
          <p:blipFill>
            <a:blip r:embed="rId2">
              <a:extLst/>
            </a:blip>
            <a:srcRect l="13826" r="13826"/>
            <a:stretch>
              <a:fillRect/>
            </a:stretch>
          </p:blipFill>
          <p:spPr>
            <a:xfrm>
              <a:off x="279400" y="253999"/>
              <a:ext cx="4648201" cy="6197602"/>
            </a:xfrm>
            <a:prstGeom prst="rect">
              <a:avLst/>
            </a:prstGeom>
            <a:ln w="12700" cap="flat">
              <a:noFill/>
              <a:miter lim="400000"/>
            </a:ln>
            <a:effectLst/>
          </p:spPr>
        </p:pic>
        <p:pic>
          <p:nvPicPr>
            <p:cNvPr id="91" name="image8.png"/>
            <p:cNvPicPr/>
            <p:nvPr/>
          </p:nvPicPr>
          <p:blipFill>
            <a:blip r:embed="rId3">
              <a:extLst/>
            </a:blip>
            <a:stretch>
              <a:fillRect/>
            </a:stretch>
          </p:blipFill>
          <p:spPr>
            <a:xfrm>
              <a:off x="0" y="0"/>
              <a:ext cx="5181602" cy="6781801"/>
            </a:xfrm>
            <a:prstGeom prst="rect">
              <a:avLst/>
            </a:prstGeom>
            <a:ln w="12700" cap="flat">
              <a:noFill/>
              <a:miter lim="400000"/>
            </a:ln>
            <a:effectLst/>
          </p:spPr>
        </p:pic>
      </p:grpSp>
      <p:sp>
        <p:nvSpPr>
          <p:cNvPr id="93" name="Shape 93"/>
          <p:cNvSpPr>
            <a:spLocks noGrp="1"/>
          </p:cNvSpPr>
          <p:nvPr>
            <p:ph type="body" idx="1"/>
          </p:nvPr>
        </p:nvSpPr>
        <p:spPr>
          <a:xfrm>
            <a:off x="5865266" y="711199"/>
            <a:ext cx="6441035" cy="8637987"/>
          </a:xfrm>
          <a:prstGeom prst="rect">
            <a:avLst/>
          </a:prstGeom>
        </p:spPr>
        <p:txBody>
          <a:bodyPr/>
          <a:lstStyle/>
          <a:p>
            <a:pPr lvl="0" defTabSz="286258">
              <a:spcBef>
                <a:spcPts val="500"/>
              </a:spcBef>
              <a:defRPr sz="1800">
                <a:solidFill>
                  <a:srgbClr val="000000"/>
                </a:solidFill>
              </a:defRPr>
            </a:pPr>
            <a:r>
              <a:rPr sz="1700">
                <a:solidFill>
                  <a:srgbClr val="5E442B"/>
                </a:solidFill>
              </a:rPr>
              <a:t>В своей монографии Ю.А.. Ермаков анализирует наиболее извесиные и типичные приемы, использующиеся журналистами в контексте манипуляции общественным сознанием и называемые специалистами </a:t>
            </a:r>
            <a:r>
              <a:rPr sz="1700" i="1">
                <a:solidFill>
                  <a:srgbClr val="5E442B"/>
                </a:solidFill>
                <a:latin typeface="Calibri"/>
                <a:ea typeface="Calibri"/>
                <a:cs typeface="Calibri"/>
                <a:sym typeface="Calibri"/>
              </a:rPr>
              <a:t>"азбукой пропаганды".</a:t>
            </a:r>
            <a:r>
              <a:rPr sz="1700">
                <a:solidFill>
                  <a:srgbClr val="5E442B"/>
                </a:solidFill>
              </a:rPr>
              <a:t> Рассмотрим эти приемы.</a:t>
            </a:r>
          </a:p>
          <a:p>
            <a:pPr lvl="0" defTabSz="286258">
              <a:spcBef>
                <a:spcPts val="500"/>
              </a:spcBef>
              <a:defRPr sz="1800">
                <a:solidFill>
                  <a:srgbClr val="000000"/>
                </a:solidFill>
              </a:defRPr>
            </a:pPr>
            <a:r>
              <a:rPr sz="1700" b="1" i="1">
                <a:solidFill>
                  <a:srgbClr val="5E442B"/>
                </a:solidFill>
                <a:latin typeface="Calibri"/>
                <a:ea typeface="Calibri"/>
                <a:cs typeface="Calibri"/>
                <a:sym typeface="Calibri"/>
              </a:rPr>
              <a:t>"Утечка информации",</a:t>
            </a:r>
            <a:r>
              <a:rPr sz="1700">
                <a:solidFill>
                  <a:srgbClr val="5E442B"/>
                </a:solidFill>
              </a:rPr>
              <a:t> т.е. организация преднамеренной утечки "важной" информации в СМИ. Эта уловка опирается на "предубежденность обывателя в том, что власти вершат свои дела втайне". Журналисты "запускают" в массовое сознание фальшивые документы, клеветнические измышления, инсинуации в отношении политических противников.</a:t>
            </a:r>
          </a:p>
          <a:p>
            <a:pPr lvl="0" defTabSz="286258">
              <a:spcBef>
                <a:spcPts val="500"/>
              </a:spcBef>
              <a:defRPr sz="1800">
                <a:solidFill>
                  <a:srgbClr val="000000"/>
                </a:solidFill>
              </a:defRPr>
            </a:pPr>
            <a:r>
              <a:rPr sz="1700" b="1" i="1">
                <a:solidFill>
                  <a:srgbClr val="5E442B"/>
                </a:solidFill>
                <a:latin typeface="Calibri"/>
                <a:ea typeface="Calibri"/>
                <a:cs typeface="Calibri"/>
                <a:sym typeface="Calibri"/>
              </a:rPr>
              <a:t>Прием "идеологическая стереотипизация".</a:t>
            </a:r>
            <a:r>
              <a:rPr sz="1700">
                <a:solidFill>
                  <a:srgbClr val="5E442B"/>
                </a:solidFill>
              </a:rPr>
              <a:t> Транслируемые стереотипы подменяют активное мышление, знание - иррациональной встройкой в примитивизированные пропагандой теоретические положения.</a:t>
            </a:r>
          </a:p>
          <a:p>
            <a:pPr lvl="0" defTabSz="286258">
              <a:spcBef>
                <a:spcPts val="500"/>
              </a:spcBef>
              <a:defRPr sz="1800">
                <a:solidFill>
                  <a:srgbClr val="000000"/>
                </a:solidFill>
              </a:defRPr>
            </a:pPr>
            <a:r>
              <a:rPr sz="1700" b="1" i="1">
                <a:solidFill>
                  <a:srgbClr val="5E442B"/>
                </a:solidFill>
                <a:latin typeface="Calibri"/>
                <a:ea typeface="Calibri"/>
                <a:cs typeface="Calibri"/>
                <a:sym typeface="Calibri"/>
              </a:rPr>
              <a:t>Прием "блистательная неопределенность"</a:t>
            </a:r>
            <a:r>
              <a:rPr sz="1700">
                <a:solidFill>
                  <a:srgbClr val="5E442B"/>
                </a:solidFill>
              </a:rPr>
              <a:t> (или </a:t>
            </a:r>
            <a:r>
              <a:rPr sz="1700" i="1">
                <a:solidFill>
                  <a:srgbClr val="5E442B"/>
                </a:solidFill>
                <a:latin typeface="Calibri"/>
                <a:ea typeface="Calibri"/>
                <a:cs typeface="Calibri"/>
                <a:sym typeface="Calibri"/>
              </a:rPr>
              <a:t>"сияющее обобщение"</a:t>
            </a:r>
            <a:r>
              <a:rPr sz="1700">
                <a:solidFill>
                  <a:srgbClr val="5E442B"/>
                </a:solidFill>
              </a:rPr>
              <a:t>) заключается в наделении события, идеи, вещи, конкретной личности обобщающим родовым именем, которое символизирует "мир добра" и вызывает положительные чувства и эмоции. Таковы в сознании обывателя понятия "демократия", "свободный мир", "культура", "гуманизм", "духовность", "права человека" и т.п. Эти понятия часто прикрывают своим "сиянием" элементарные логические ошибки, на которых строится иллюзии и мифы, внедряемые пропагандистами в сознание реципиента (например, расширение понятия "западная цивилизация" до понятия "мировая цивилизация"). </a:t>
            </a:r>
          </a:p>
          <a:p>
            <a:pPr lvl="0" defTabSz="286258">
              <a:spcBef>
                <a:spcPts val="500"/>
              </a:spcBef>
              <a:defRPr sz="1800">
                <a:solidFill>
                  <a:srgbClr val="000000"/>
                </a:solidFill>
              </a:defRPr>
            </a:pPr>
            <a:r>
              <a:rPr sz="1700" b="1" i="1">
                <a:solidFill>
                  <a:srgbClr val="5E442B"/>
                </a:solidFill>
                <a:latin typeface="Calibri"/>
                <a:ea typeface="Calibri"/>
                <a:cs typeface="Calibri"/>
                <a:sym typeface="Calibri"/>
              </a:rPr>
              <a:t>Прием "наклеивание ярлыков"</a:t>
            </a:r>
            <a:r>
              <a:rPr sz="1700">
                <a:solidFill>
                  <a:srgbClr val="5E442B"/>
                </a:solidFill>
              </a:rPr>
              <a:t>  - стремление опорочить идею, личность, предмет посредством эпитетов и метафор, замещающих логическое доказательство и вызывающее нужное для журналистов отношение аудитории.</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7"/>
          <p:cNvGrpSpPr/>
          <p:nvPr/>
        </p:nvGrpSpPr>
        <p:grpSpPr>
          <a:xfrm>
            <a:off x="7078661" y="1333500"/>
            <a:ext cx="5181602" cy="6781800"/>
            <a:chOff x="0" y="0"/>
            <a:chExt cx="5181601" cy="6781800"/>
          </a:xfrm>
        </p:grpSpPr>
        <p:pic>
          <p:nvPicPr>
            <p:cNvPr id="95" name="image11.jpeg"/>
            <p:cNvPicPr/>
            <p:nvPr/>
          </p:nvPicPr>
          <p:blipFill>
            <a:blip r:embed="rId2">
              <a:extLst/>
            </a:blip>
            <a:srcRect l="498" r="498"/>
            <a:stretch>
              <a:fillRect/>
            </a:stretch>
          </p:blipFill>
          <p:spPr>
            <a:xfrm>
              <a:off x="279400" y="253999"/>
              <a:ext cx="4648202" cy="6197601"/>
            </a:xfrm>
            <a:prstGeom prst="rect">
              <a:avLst/>
            </a:prstGeom>
            <a:ln w="12700" cap="flat">
              <a:noFill/>
              <a:miter lim="400000"/>
            </a:ln>
            <a:effectLst/>
          </p:spPr>
        </p:pic>
        <p:pic>
          <p:nvPicPr>
            <p:cNvPr id="96" name="image8.png"/>
            <p:cNvPicPr/>
            <p:nvPr/>
          </p:nvPicPr>
          <p:blipFill>
            <a:blip r:embed="rId3">
              <a:extLst/>
            </a:blip>
            <a:stretch>
              <a:fillRect/>
            </a:stretch>
          </p:blipFill>
          <p:spPr>
            <a:xfrm>
              <a:off x="0" y="0"/>
              <a:ext cx="5181602" cy="6781800"/>
            </a:xfrm>
            <a:prstGeom prst="rect">
              <a:avLst/>
            </a:prstGeom>
            <a:ln w="12700" cap="flat">
              <a:noFill/>
              <a:miter lim="400000"/>
            </a:ln>
            <a:effectLst/>
          </p:spPr>
        </p:pic>
      </p:grpSp>
      <p:sp>
        <p:nvSpPr>
          <p:cNvPr id="98" name="Shape 98"/>
          <p:cNvSpPr>
            <a:spLocks noGrp="1"/>
          </p:cNvSpPr>
          <p:nvPr>
            <p:ph type="body" idx="1"/>
          </p:nvPr>
        </p:nvSpPr>
        <p:spPr>
          <a:xfrm>
            <a:off x="727769" y="781098"/>
            <a:ext cx="6371184" cy="8585104"/>
          </a:xfrm>
          <a:prstGeom prst="rect">
            <a:avLst/>
          </a:prstGeom>
        </p:spPr>
        <p:txBody>
          <a:bodyPr/>
          <a:lstStyle/>
          <a:p>
            <a:pPr lvl="0" defTabSz="315468">
              <a:spcBef>
                <a:spcPts val="600"/>
              </a:spcBef>
              <a:defRPr sz="1800">
                <a:solidFill>
                  <a:srgbClr val="000000"/>
                </a:solidFill>
              </a:defRPr>
            </a:pPr>
            <a:r>
              <a:rPr sz="1900" b="1" i="1">
                <a:solidFill>
                  <a:srgbClr val="5E442B"/>
                </a:solidFill>
                <a:latin typeface="Calibri"/>
                <a:ea typeface="Calibri"/>
                <a:cs typeface="Calibri"/>
                <a:sym typeface="Calibri"/>
              </a:rPr>
              <a:t>Прием "перенос"</a:t>
            </a:r>
            <a:r>
              <a:rPr sz="1900" b="1">
                <a:solidFill>
                  <a:srgbClr val="5E442B"/>
                </a:solidFill>
                <a:latin typeface="Calibri"/>
                <a:ea typeface="Calibri"/>
                <a:cs typeface="Calibri"/>
                <a:sym typeface="Calibri"/>
              </a:rPr>
              <a:t> </a:t>
            </a:r>
            <a:r>
              <a:rPr sz="1900">
                <a:solidFill>
                  <a:srgbClr val="5E442B"/>
                </a:solidFill>
              </a:rPr>
              <a:t>(или "</a:t>
            </a:r>
            <a:r>
              <a:rPr sz="1900" i="1">
                <a:solidFill>
                  <a:srgbClr val="5E442B"/>
                </a:solidFill>
                <a:latin typeface="Calibri"/>
                <a:ea typeface="Calibri"/>
                <a:cs typeface="Calibri"/>
                <a:sym typeface="Calibri"/>
              </a:rPr>
              <a:t>трансфер</a:t>
            </a:r>
            <a:r>
              <a:rPr sz="1900">
                <a:solidFill>
                  <a:srgbClr val="5E442B"/>
                </a:solidFill>
              </a:rPr>
              <a:t>") строится на использовании представлений о чем либо, что имеет для объекта пропаганды бесспорный авторитет или высокую престижность. В его основе - ассоциация описываемых событий с уже сложившимися у аудитории ценностными стандартами, вызывающими положительную или отрицательную реакцию.</a:t>
            </a:r>
          </a:p>
          <a:p>
            <a:pPr lvl="0" defTabSz="315468">
              <a:spcBef>
                <a:spcPts val="600"/>
              </a:spcBef>
              <a:defRPr sz="1800">
                <a:solidFill>
                  <a:srgbClr val="000000"/>
                </a:solidFill>
              </a:defRPr>
            </a:pPr>
            <a:r>
              <a:rPr sz="1900">
                <a:solidFill>
                  <a:srgbClr val="5E442B"/>
                </a:solidFill>
              </a:rPr>
              <a:t>К приему "перенос" примыкает </a:t>
            </a:r>
            <a:r>
              <a:rPr sz="1900" b="1" i="1">
                <a:solidFill>
                  <a:srgbClr val="5E442B"/>
                </a:solidFill>
                <a:latin typeface="Calibri"/>
                <a:ea typeface="Calibri"/>
                <a:cs typeface="Calibri"/>
                <a:sym typeface="Calibri"/>
              </a:rPr>
              <a:t>прием "свидетельство"</a:t>
            </a:r>
            <a:r>
              <a:rPr sz="1900" i="1">
                <a:solidFill>
                  <a:srgbClr val="5E442B"/>
                </a:solidFill>
                <a:latin typeface="Calibri"/>
                <a:ea typeface="Calibri"/>
                <a:cs typeface="Calibri"/>
                <a:sym typeface="Calibri"/>
              </a:rPr>
              <a:t> </a:t>
            </a:r>
            <a:r>
              <a:rPr sz="1900">
                <a:solidFill>
                  <a:srgbClr val="5E442B"/>
                </a:solidFill>
              </a:rPr>
              <a:t>("</a:t>
            </a:r>
            <a:r>
              <a:rPr sz="1900" i="1">
                <a:solidFill>
                  <a:srgbClr val="5E442B"/>
                </a:solidFill>
                <a:latin typeface="Calibri"/>
                <a:ea typeface="Calibri"/>
                <a:cs typeface="Calibri"/>
                <a:sym typeface="Calibri"/>
              </a:rPr>
              <a:t>по рекомнедации</a:t>
            </a:r>
            <a:r>
              <a:rPr sz="1900">
                <a:solidFill>
                  <a:srgbClr val="5E442B"/>
                </a:solidFill>
              </a:rPr>
              <a:t>") при котором используется референтное лицо (с.160)</a:t>
            </a:r>
          </a:p>
          <a:p>
            <a:pPr lvl="0" defTabSz="315468">
              <a:spcBef>
                <a:spcPts val="600"/>
              </a:spcBef>
              <a:defRPr sz="1800">
                <a:solidFill>
                  <a:srgbClr val="000000"/>
                </a:solidFill>
              </a:defRPr>
            </a:pPr>
            <a:r>
              <a:rPr sz="1900" b="1" i="1">
                <a:solidFill>
                  <a:srgbClr val="5E442B"/>
                </a:solidFill>
                <a:latin typeface="Calibri"/>
                <a:ea typeface="Calibri"/>
                <a:cs typeface="Calibri"/>
                <a:sym typeface="Calibri"/>
              </a:rPr>
              <a:t>Прием "подтасовка карт"</a:t>
            </a:r>
            <a:r>
              <a:rPr sz="1900">
                <a:solidFill>
                  <a:srgbClr val="5E442B"/>
                </a:solidFill>
              </a:rPr>
              <a:t> рассчитан на недостаточную осведомленность аудитории. Он заключается в тенденциозном подборе фактов, использовании фальшивых доводов или искусственно смонтированного зрительного ряда.</a:t>
            </a:r>
          </a:p>
          <a:p>
            <a:pPr lvl="0" defTabSz="315468">
              <a:spcBef>
                <a:spcPts val="600"/>
              </a:spcBef>
              <a:defRPr sz="1800">
                <a:solidFill>
                  <a:srgbClr val="000000"/>
                </a:solidFill>
              </a:defRPr>
            </a:pPr>
            <a:r>
              <a:rPr sz="1900" b="1" i="1">
                <a:solidFill>
                  <a:srgbClr val="5E442B"/>
                </a:solidFill>
                <a:latin typeface="Calibri"/>
                <a:ea typeface="Calibri"/>
                <a:cs typeface="Calibri"/>
                <a:sym typeface="Calibri"/>
              </a:rPr>
              <a:t>Прием "игра в простонародье"</a:t>
            </a:r>
            <a:r>
              <a:rPr sz="1900">
                <a:solidFill>
                  <a:srgbClr val="5E442B"/>
                </a:solidFill>
              </a:rPr>
              <a:t> (например, фотомонтажи контакта Сталина с народом). </a:t>
            </a:r>
          </a:p>
          <a:p>
            <a:pPr lvl="0" defTabSz="315468">
              <a:spcBef>
                <a:spcPts val="600"/>
              </a:spcBef>
              <a:defRPr sz="1800">
                <a:solidFill>
                  <a:srgbClr val="000000"/>
                </a:solidFill>
              </a:defRPr>
            </a:pPr>
            <a:r>
              <a:rPr sz="1900" b="1" i="1">
                <a:solidFill>
                  <a:srgbClr val="5E442B"/>
                </a:solidFill>
                <a:latin typeface="Calibri"/>
                <a:ea typeface="Calibri"/>
                <a:cs typeface="Calibri"/>
                <a:sym typeface="Calibri"/>
              </a:rPr>
              <a:t>Прием "общая платформа"</a:t>
            </a:r>
            <a:r>
              <a:rPr sz="1900" i="1">
                <a:solidFill>
                  <a:srgbClr val="5E442B"/>
                </a:solidFill>
                <a:latin typeface="Calibri"/>
                <a:ea typeface="Calibri"/>
                <a:cs typeface="Calibri"/>
                <a:sym typeface="Calibri"/>
              </a:rPr>
              <a:t> </a:t>
            </a:r>
            <a:r>
              <a:rPr sz="1900">
                <a:solidFill>
                  <a:srgbClr val="5E442B"/>
                </a:solidFill>
              </a:rPr>
              <a:t>(или "</a:t>
            </a:r>
            <a:r>
              <a:rPr sz="1900" i="1">
                <a:solidFill>
                  <a:srgbClr val="5E442B"/>
                </a:solidFill>
                <a:latin typeface="Calibri"/>
                <a:ea typeface="Calibri"/>
                <a:cs typeface="Calibri"/>
                <a:sym typeface="Calibri"/>
              </a:rPr>
              <a:t>фургон с оркестром</a:t>
            </a:r>
            <a:r>
              <a:rPr sz="1900">
                <a:solidFill>
                  <a:srgbClr val="5E442B"/>
                </a:solidFill>
              </a:rPr>
              <a:t>") стимулирует конформизм реципиента, его желание быть как все. В ходе применения этого приема осуществляется унификация психологического состояния и культивирование единодушия аудитории.</a:t>
            </a:r>
          </a:p>
          <a:p>
            <a:pPr lvl="0" defTabSz="315468">
              <a:spcBef>
                <a:spcPts val="600"/>
              </a:spcBef>
              <a:defRPr sz="1800">
                <a:solidFill>
                  <a:srgbClr val="000000"/>
                </a:solidFill>
              </a:defRPr>
            </a:pPr>
            <a:r>
              <a:rPr sz="1900">
                <a:solidFill>
                  <a:srgbClr val="5E442B"/>
                </a:solidFill>
              </a:rPr>
              <a:t>Манипуляторские приемы тщательно культивируют огрехи в виде псевдорефлексии - видимости аналитического рассуждения и логической аргументации, за которой скрывается тайная апелляция к подсознательным чувствам, душевным клише и мыслительным стереотипам.</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body" idx="1"/>
          </p:nvPr>
        </p:nvSpPr>
        <p:spPr>
          <a:xfrm>
            <a:off x="5695204" y="563115"/>
            <a:ext cx="6558958" cy="9014423"/>
          </a:xfrm>
          <a:prstGeom prst="rect">
            <a:avLst/>
          </a:prstGeom>
        </p:spPr>
        <p:txBody>
          <a:bodyPr/>
          <a:lstStyle/>
          <a:p>
            <a:pPr lvl="0" defTabSz="274574">
              <a:spcBef>
                <a:spcPts val="500"/>
              </a:spcBef>
              <a:defRPr sz="1800">
                <a:solidFill>
                  <a:srgbClr val="000000"/>
                </a:solidFill>
              </a:defRPr>
            </a:pPr>
            <a:r>
              <a:rPr sz="2200" u="sng">
                <a:solidFill>
                  <a:srgbClr val="5E442B"/>
                </a:solidFill>
              </a:rPr>
              <a:t>Основные мишени манипулятивных воздействий</a:t>
            </a:r>
          </a:p>
          <a:p>
            <a:pPr lvl="0" defTabSz="274574">
              <a:spcBef>
                <a:spcPts val="500"/>
              </a:spcBef>
              <a:defRPr sz="1800">
                <a:solidFill>
                  <a:srgbClr val="000000"/>
                </a:solidFill>
              </a:defRPr>
            </a:pPr>
            <a:r>
              <a:rPr sz="1600">
                <a:solidFill>
                  <a:srgbClr val="5E442B"/>
                </a:solidFill>
              </a:rPr>
              <a:t>С. Кара-Мурза выделяет следующие основные объекты манипулятивного воздействия: </a:t>
            </a:r>
            <a:r>
              <a:rPr sz="1600" i="1">
                <a:solidFill>
                  <a:srgbClr val="5E442B"/>
                </a:solidFill>
                <a:latin typeface="Calibri"/>
                <a:ea typeface="Calibri"/>
                <a:cs typeface="Calibri"/>
                <a:sym typeface="Calibri"/>
              </a:rPr>
              <a:t>мышление (логическое, ассоциативное и стереотипное), чувства, воображение, внимание и память. </a:t>
            </a:r>
            <a:r>
              <a:rPr sz="1600">
                <a:solidFill>
                  <a:srgbClr val="5E442B"/>
                </a:solidFill>
              </a:rPr>
              <a:t>Отреферируем основные акценты, специфичные для каждой из перечисленных мишеней манипуляции. </a:t>
            </a:r>
          </a:p>
          <a:p>
            <a:pPr lvl="0" defTabSz="274574">
              <a:spcBef>
                <a:spcPts val="500"/>
              </a:spcBef>
              <a:defRPr sz="1800">
                <a:solidFill>
                  <a:srgbClr val="000000"/>
                </a:solidFill>
              </a:defRPr>
            </a:pPr>
            <a:r>
              <a:rPr sz="1600">
                <a:solidFill>
                  <a:srgbClr val="5E442B"/>
                </a:solidFill>
              </a:rPr>
              <a:t>Мышление</a:t>
            </a:r>
          </a:p>
          <a:p>
            <a:pPr lvl="0" defTabSz="274574">
              <a:spcBef>
                <a:spcPts val="500"/>
              </a:spcBef>
              <a:defRPr sz="1800">
                <a:solidFill>
                  <a:srgbClr val="000000"/>
                </a:solidFill>
              </a:defRPr>
            </a:pPr>
            <a:r>
              <a:rPr sz="1600" i="1">
                <a:solidFill>
                  <a:srgbClr val="5E442B"/>
                </a:solidFill>
                <a:latin typeface="Calibri"/>
                <a:ea typeface="Calibri"/>
                <a:cs typeface="Calibri"/>
                <a:sym typeface="Calibri"/>
              </a:rPr>
              <a:t>Логическое мышление. </a:t>
            </a:r>
            <a:r>
              <a:rPr sz="1600">
                <a:solidFill>
                  <a:srgbClr val="5E442B"/>
                </a:solidFill>
              </a:rPr>
              <a:t>Внося хаос в логическую цепочку, манипулятор достигает очень многого: человек чувствует свою беспомощность и сам ищет поводыря. А если удается так исказить логическую программу, что человек "сам" приходит к нужному умозаключению, тем лучше. С помощью этих приемов у значительной части населения удается отключить способность к структурному анализу сообщений и явлений - анализ сразу заменяется идеологической оценкой. Отсюда - кажущаяся чудовищной аморальность, двойные стандарты. На деле же парализуется сама способность  к самостоятельному анализу.</a:t>
            </a:r>
          </a:p>
          <a:p>
            <a:pPr lvl="0" defTabSz="274574">
              <a:spcBef>
                <a:spcPts val="500"/>
              </a:spcBef>
              <a:defRPr sz="1800">
                <a:solidFill>
                  <a:srgbClr val="000000"/>
                </a:solidFill>
              </a:defRPr>
            </a:pPr>
            <a:r>
              <a:rPr sz="1600">
                <a:solidFill>
                  <a:srgbClr val="5E442B"/>
                </a:solidFill>
              </a:rPr>
              <a:t>Неслучайно входит в оборот термин "</a:t>
            </a:r>
            <a:r>
              <a:rPr sz="1600" i="1">
                <a:solidFill>
                  <a:srgbClr val="5E442B"/>
                </a:solidFill>
                <a:latin typeface="Calibri"/>
                <a:ea typeface="Calibri"/>
                <a:cs typeface="Calibri"/>
                <a:sym typeface="Calibri"/>
              </a:rPr>
              <a:t>искусственная шизофренизация сознания</a:t>
            </a:r>
            <a:r>
              <a:rPr sz="1600">
                <a:solidFill>
                  <a:srgbClr val="5E442B"/>
                </a:solidFill>
              </a:rPr>
              <a:t>". Шизофрения (от греческих слов schizo расщепляю + phren ум, рассудок) - это расщепление сознания. Один из характерных симптомов шизофрении - </a:t>
            </a:r>
            <a:r>
              <a:rPr sz="1600" i="1">
                <a:solidFill>
                  <a:srgbClr val="5E442B"/>
                </a:solidFill>
                <a:latin typeface="Calibri"/>
                <a:ea typeface="Calibri"/>
                <a:cs typeface="Calibri"/>
                <a:sym typeface="Calibri"/>
              </a:rPr>
              <a:t>утрата способности устанавливать связи между отдельными словами и понятиями.</a:t>
            </a:r>
            <a:r>
              <a:rPr sz="1600">
                <a:solidFill>
                  <a:srgbClr val="5E442B"/>
                </a:solidFill>
              </a:rPr>
              <a:t> Это разрушает связность мышления. Ясно, что если удается искусственно "шизофренизовать" сознание, люди оказываются неспособными увязать в логическую систему получаемые ими сообщения и не могут их критически осмысливать. Им не остается ничего иного как просто верить выводам приятного диктора, авторитетного ученого, популярного поэта и других референтных лиц. Легче всего разрушение логики и манипуляция достигается в сознании, которое рационально в максимальной степени. То мышление, которое "армировано" включениями иррациональных представлений, гораздо устойчивее. (Так, во время перестройки именно интеллигенция оказалась более всего подвержена искусственной шизофренизации, причем с большим отрывом от других социальных групп. Наиболее устойчивым было мышление крестьян.)</a:t>
            </a:r>
          </a:p>
        </p:txBody>
      </p:sp>
      <p:grpSp>
        <p:nvGrpSpPr>
          <p:cNvPr id="103" name="Group 103"/>
          <p:cNvGrpSpPr/>
          <p:nvPr/>
        </p:nvGrpSpPr>
        <p:grpSpPr>
          <a:xfrm>
            <a:off x="703261" y="1333498"/>
            <a:ext cx="5051849" cy="6608798"/>
            <a:chOff x="0" y="-1"/>
            <a:chExt cx="5051847" cy="6608796"/>
          </a:xfrm>
        </p:grpSpPr>
        <p:pic>
          <p:nvPicPr>
            <p:cNvPr id="101" name="image12.jpeg"/>
            <p:cNvPicPr/>
            <p:nvPr/>
          </p:nvPicPr>
          <p:blipFill>
            <a:blip r:embed="rId2">
              <a:extLst/>
            </a:blip>
            <a:srcRect l="7906" r="7906"/>
            <a:stretch>
              <a:fillRect/>
            </a:stretch>
          </p:blipFill>
          <p:spPr>
            <a:xfrm>
              <a:off x="279399" y="253998"/>
              <a:ext cx="4518449" cy="6024598"/>
            </a:xfrm>
            <a:prstGeom prst="rect">
              <a:avLst/>
            </a:prstGeom>
            <a:ln w="12700" cap="flat">
              <a:noFill/>
              <a:miter lim="400000"/>
            </a:ln>
            <a:effectLst/>
          </p:spPr>
        </p:pic>
        <p:pic>
          <p:nvPicPr>
            <p:cNvPr id="102" name="image15.png"/>
            <p:cNvPicPr/>
            <p:nvPr/>
          </p:nvPicPr>
          <p:blipFill>
            <a:blip r:embed="rId3">
              <a:extLst/>
            </a:blip>
            <a:stretch>
              <a:fillRect/>
            </a:stretch>
          </p:blipFill>
          <p:spPr>
            <a:xfrm>
              <a:off x="-1" y="-2"/>
              <a:ext cx="5051848" cy="6608798"/>
            </a:xfrm>
            <a:prstGeom prst="rect">
              <a:avLst/>
            </a:prstGeom>
            <a:ln w="12700" cap="flat">
              <a:noFill/>
              <a:miter lim="400000"/>
            </a:ln>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7"/>
          <p:cNvGrpSpPr/>
          <p:nvPr/>
        </p:nvGrpSpPr>
        <p:grpSpPr>
          <a:xfrm>
            <a:off x="1762186" y="4098428"/>
            <a:ext cx="9480426" cy="5121772"/>
            <a:chOff x="-1" y="0"/>
            <a:chExt cx="9480425" cy="5121771"/>
          </a:xfrm>
        </p:grpSpPr>
        <p:pic>
          <p:nvPicPr>
            <p:cNvPr id="105" name="image13.jpeg"/>
            <p:cNvPicPr/>
            <p:nvPr/>
          </p:nvPicPr>
          <p:blipFill>
            <a:blip r:embed="rId2">
              <a:extLst/>
            </a:blip>
            <a:srcRect t="7500" b="7500"/>
            <a:stretch>
              <a:fillRect/>
            </a:stretch>
          </p:blipFill>
          <p:spPr>
            <a:xfrm>
              <a:off x="279399" y="253999"/>
              <a:ext cx="8947025" cy="4537574"/>
            </a:xfrm>
            <a:prstGeom prst="rect">
              <a:avLst/>
            </a:prstGeom>
            <a:ln w="12700" cap="flat">
              <a:noFill/>
              <a:miter lim="400000"/>
            </a:ln>
            <a:effectLst/>
          </p:spPr>
        </p:pic>
        <p:pic>
          <p:nvPicPr>
            <p:cNvPr id="106" name="image16.png"/>
            <p:cNvPicPr/>
            <p:nvPr/>
          </p:nvPicPr>
          <p:blipFill>
            <a:blip r:embed="rId3">
              <a:extLst/>
            </a:blip>
            <a:stretch>
              <a:fillRect/>
            </a:stretch>
          </p:blipFill>
          <p:spPr>
            <a:xfrm>
              <a:off x="-2" y="0"/>
              <a:ext cx="9480426" cy="5121772"/>
            </a:xfrm>
            <a:prstGeom prst="rect">
              <a:avLst/>
            </a:prstGeom>
            <a:ln w="12700" cap="flat">
              <a:noFill/>
              <a:miter lim="400000"/>
            </a:ln>
            <a:effectLst/>
          </p:spPr>
        </p:pic>
      </p:grpSp>
      <p:sp>
        <p:nvSpPr>
          <p:cNvPr id="108" name="Shape 108"/>
          <p:cNvSpPr>
            <a:spLocks noGrp="1"/>
          </p:cNvSpPr>
          <p:nvPr>
            <p:ph type="body" idx="1"/>
          </p:nvPr>
        </p:nvSpPr>
        <p:spPr>
          <a:xfrm>
            <a:off x="787896" y="670767"/>
            <a:ext cx="11429008" cy="3865466"/>
          </a:xfrm>
          <a:prstGeom prst="rect">
            <a:avLst/>
          </a:prstGeom>
        </p:spPr>
        <p:txBody>
          <a:bodyPr/>
          <a:lstStyle/>
          <a:p>
            <a:pPr lvl="0" defTabSz="321309">
              <a:spcBef>
                <a:spcPts val="600"/>
              </a:spcBef>
              <a:defRPr sz="1800">
                <a:solidFill>
                  <a:srgbClr val="000000"/>
                </a:solidFill>
              </a:defRPr>
            </a:pPr>
            <a:r>
              <a:rPr sz="1900" i="1">
                <a:solidFill>
                  <a:srgbClr val="5E442B"/>
                </a:solidFill>
                <a:latin typeface="Calibri"/>
                <a:ea typeface="Calibri"/>
                <a:cs typeface="Calibri"/>
                <a:sym typeface="Calibri"/>
              </a:rPr>
              <a:t>Ассоциативное мышление. Метафоры. </a:t>
            </a:r>
            <a:r>
              <a:rPr sz="1900">
                <a:solidFill>
                  <a:srgbClr val="5E442B"/>
                </a:solidFill>
              </a:rPr>
              <a:t>Место рационального мышления все чаще занимает мышление ассоциативное. Мозаичная культура, при которой живем западный человек, все чаще пользуется способами убеждения, непосредственно основанными на приемах ассоциации идей. Главнейшие из этих приемов были определены Уильямом Джемсом: </a:t>
            </a:r>
            <a:r>
              <a:rPr sz="1900" i="1">
                <a:solidFill>
                  <a:srgbClr val="5E442B"/>
                </a:solidFill>
                <a:latin typeface="Calibri"/>
                <a:ea typeface="Calibri"/>
                <a:cs typeface="Calibri"/>
                <a:sym typeface="Calibri"/>
              </a:rPr>
              <a:t>ассоциация по совмещению</a:t>
            </a:r>
            <a:r>
              <a:rPr sz="1900">
                <a:solidFill>
                  <a:srgbClr val="5E442B"/>
                </a:solidFill>
              </a:rPr>
              <a:t> (изображение на одной рекламе банана и ребенка), </a:t>
            </a:r>
            <a:r>
              <a:rPr sz="1900" i="1">
                <a:solidFill>
                  <a:srgbClr val="5E442B"/>
                </a:solidFill>
                <a:latin typeface="Calibri"/>
                <a:ea typeface="Calibri"/>
                <a:cs typeface="Calibri"/>
                <a:sym typeface="Calibri"/>
              </a:rPr>
              <a:t>ассоциация по неожиданности, свойственная сюрреализму</a:t>
            </a:r>
            <a:r>
              <a:rPr sz="1900">
                <a:solidFill>
                  <a:srgbClr val="5E442B"/>
                </a:solidFill>
              </a:rPr>
              <a:t>, </a:t>
            </a:r>
            <a:r>
              <a:rPr sz="1900" i="1">
                <a:solidFill>
                  <a:srgbClr val="5E442B"/>
                </a:solidFill>
                <a:latin typeface="Calibri"/>
                <a:ea typeface="Calibri"/>
                <a:cs typeface="Calibri"/>
                <a:sym typeface="Calibri"/>
              </a:rPr>
              <a:t>ассоциация по смежности</a:t>
            </a:r>
            <a:r>
              <a:rPr sz="1900">
                <a:solidFill>
                  <a:srgbClr val="5E442B"/>
                </a:solidFill>
              </a:rPr>
              <a:t> (текст, состоящий из заметок, связанных только тем, что они напечатаны рядом на одной странице), </a:t>
            </a:r>
            <a:r>
              <a:rPr sz="1900" i="1">
                <a:solidFill>
                  <a:srgbClr val="5E442B"/>
                </a:solidFill>
                <a:latin typeface="Calibri"/>
                <a:ea typeface="Calibri"/>
                <a:cs typeface="Calibri"/>
                <a:sym typeface="Calibri"/>
              </a:rPr>
              <a:t>ассоциации по звуковому сходству</a:t>
            </a:r>
            <a:r>
              <a:rPr sz="1900">
                <a:solidFill>
                  <a:srgbClr val="5E442B"/>
                </a:solidFill>
              </a:rPr>
              <a:t>, которыми пользуются авторы рекламных лозунгов и товарных знаков. </a:t>
            </a:r>
          </a:p>
          <a:p>
            <a:pPr lvl="0" defTabSz="321309">
              <a:spcBef>
                <a:spcPts val="600"/>
              </a:spcBef>
              <a:defRPr sz="1800">
                <a:solidFill>
                  <a:srgbClr val="000000"/>
                </a:solidFill>
              </a:defRPr>
            </a:pPr>
            <a:r>
              <a:rPr sz="1900">
                <a:solidFill>
                  <a:srgbClr val="5E442B"/>
                </a:solidFill>
              </a:rPr>
              <a:t>Активизируя ассоциативное мышление манипуляторы транслируют нужные им "основания поведения" на фоне положительных (или отрицательных) ассоциаций. Данные приемы можно отнести к манипуляции с подсознанием, т.к. человек не контролирует свои психические процессы входе таких воздействий.</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2"/>
          <p:cNvGrpSpPr/>
          <p:nvPr/>
        </p:nvGrpSpPr>
        <p:grpSpPr>
          <a:xfrm>
            <a:off x="1148134" y="3462881"/>
            <a:ext cx="10708531" cy="5744620"/>
            <a:chOff x="-1" y="-1"/>
            <a:chExt cx="10708530" cy="5744619"/>
          </a:xfrm>
        </p:grpSpPr>
        <p:pic>
          <p:nvPicPr>
            <p:cNvPr id="110" name="image8.jpeg"/>
            <p:cNvPicPr/>
            <p:nvPr/>
          </p:nvPicPr>
          <p:blipFill>
            <a:blip r:embed="rId2">
              <a:extLst/>
            </a:blip>
            <a:srcRect t="9331" b="9331"/>
            <a:stretch>
              <a:fillRect/>
            </a:stretch>
          </p:blipFill>
          <p:spPr>
            <a:xfrm>
              <a:off x="279399" y="253998"/>
              <a:ext cx="10175131" cy="5160421"/>
            </a:xfrm>
            <a:prstGeom prst="rect">
              <a:avLst/>
            </a:prstGeom>
            <a:ln w="12700" cap="flat">
              <a:noFill/>
              <a:miter lim="400000"/>
            </a:ln>
            <a:effectLst/>
          </p:spPr>
        </p:pic>
        <p:pic>
          <p:nvPicPr>
            <p:cNvPr id="111" name="image17.png"/>
            <p:cNvPicPr/>
            <p:nvPr/>
          </p:nvPicPr>
          <p:blipFill>
            <a:blip r:embed="rId3">
              <a:extLst/>
            </a:blip>
            <a:stretch>
              <a:fillRect/>
            </a:stretch>
          </p:blipFill>
          <p:spPr>
            <a:xfrm>
              <a:off x="-2" y="-2"/>
              <a:ext cx="10708531" cy="5744621"/>
            </a:xfrm>
            <a:prstGeom prst="rect">
              <a:avLst/>
            </a:prstGeom>
            <a:ln w="12700" cap="flat">
              <a:noFill/>
              <a:miter lim="400000"/>
            </a:ln>
            <a:effectLst/>
          </p:spPr>
        </p:pic>
      </p:grpSp>
      <p:sp>
        <p:nvSpPr>
          <p:cNvPr id="113" name="Shape 113"/>
          <p:cNvSpPr>
            <a:spLocks noGrp="1"/>
          </p:cNvSpPr>
          <p:nvPr>
            <p:ph type="body" idx="1"/>
          </p:nvPr>
        </p:nvSpPr>
        <p:spPr>
          <a:xfrm>
            <a:off x="693538" y="651470"/>
            <a:ext cx="11473262" cy="3532933"/>
          </a:xfrm>
          <a:prstGeom prst="rect">
            <a:avLst/>
          </a:prstGeom>
        </p:spPr>
        <p:txBody>
          <a:bodyPr/>
          <a:lstStyle/>
          <a:p>
            <a:pPr lvl="0" defTabSz="286258">
              <a:spcBef>
                <a:spcPts val="500"/>
              </a:spcBef>
              <a:defRPr sz="1800">
                <a:solidFill>
                  <a:srgbClr val="000000"/>
                </a:solidFill>
              </a:defRPr>
            </a:pPr>
            <a:r>
              <a:rPr sz="1700" i="1">
                <a:solidFill>
                  <a:srgbClr val="5E442B"/>
                </a:solidFill>
                <a:latin typeface="Calibri"/>
                <a:ea typeface="Calibri"/>
                <a:cs typeface="Calibri"/>
                <a:sym typeface="Calibri"/>
              </a:rPr>
              <a:t>Стереотипы. </a:t>
            </a:r>
            <a:r>
              <a:rPr sz="1700">
                <a:solidFill>
                  <a:srgbClr val="5E442B"/>
                </a:solidFill>
              </a:rPr>
              <a:t>Одним из главных "материалов", с которым орудует манипулятор, являются социальные стереотипы. Ни один человек не может прожить без "автоматизмов" в восприятии и мышлении - обдумывать заново каждую ситуацию у него не хватит ни психических сил, ни времени. Таким образом, стереотипы, как необходимый человеку инструмент восприятия и мышления, обладают устойчивостью, могут быть выявлены, изучены и использованы как мишени для манипуляции. Поскольку их полезность для человека в том и заключается, чтобы воспринимать и оценивать быстро, не думая, манипулятор может применять их как "фильтры", через которые его жертвы видят действительность. </a:t>
            </a:r>
          </a:p>
          <a:p>
            <a:pPr lvl="0" defTabSz="286258">
              <a:spcBef>
                <a:spcPts val="500"/>
              </a:spcBef>
              <a:defRPr sz="1800">
                <a:solidFill>
                  <a:srgbClr val="000000"/>
                </a:solidFill>
              </a:defRPr>
            </a:pPr>
            <a:r>
              <a:rPr sz="1700">
                <a:solidFill>
                  <a:srgbClr val="5E442B"/>
                </a:solidFill>
              </a:rPr>
              <a:t>Для успешной манипуляции общественным мнением необходимо иметь надежную "карту стереотипов" разных групп и слоев населения - весь культурный контекст данного общества. Если удается создать и укоренить большой, сильный стереотип, его потом можно долго использовать для самых разных целей. (Так, в конце 40-х и в 50-е годы в США были затрачены большие усилия на создание стереотипного представления об СССР как "империи зла", угрожающей интересам всех американцев.)</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7"/>
          <p:cNvGrpSpPr/>
          <p:nvPr/>
        </p:nvGrpSpPr>
        <p:grpSpPr>
          <a:xfrm>
            <a:off x="1389909" y="584199"/>
            <a:ext cx="10428183" cy="5602439"/>
            <a:chOff x="0" y="0"/>
            <a:chExt cx="10428182" cy="5602438"/>
          </a:xfrm>
        </p:grpSpPr>
        <p:pic>
          <p:nvPicPr>
            <p:cNvPr id="115" name="image14.jpeg"/>
            <p:cNvPicPr/>
            <p:nvPr/>
          </p:nvPicPr>
          <p:blipFill>
            <a:blip r:embed="rId2">
              <a:extLst/>
            </a:blip>
            <a:srcRect t="6113" b="6113"/>
            <a:stretch>
              <a:fillRect/>
            </a:stretch>
          </p:blipFill>
          <p:spPr>
            <a:xfrm>
              <a:off x="279400" y="254000"/>
              <a:ext cx="9894783" cy="5018239"/>
            </a:xfrm>
            <a:prstGeom prst="rect">
              <a:avLst/>
            </a:prstGeom>
            <a:ln w="12700" cap="flat">
              <a:noFill/>
              <a:miter lim="400000"/>
            </a:ln>
            <a:effectLst/>
          </p:spPr>
        </p:pic>
        <p:pic>
          <p:nvPicPr>
            <p:cNvPr id="116" name="image18.png"/>
            <p:cNvPicPr/>
            <p:nvPr/>
          </p:nvPicPr>
          <p:blipFill>
            <a:blip r:embed="rId3">
              <a:extLst/>
            </a:blip>
            <a:stretch>
              <a:fillRect/>
            </a:stretch>
          </p:blipFill>
          <p:spPr>
            <a:xfrm>
              <a:off x="0" y="0"/>
              <a:ext cx="10428183" cy="5602439"/>
            </a:xfrm>
            <a:prstGeom prst="rect">
              <a:avLst/>
            </a:prstGeom>
            <a:ln w="12700" cap="flat">
              <a:noFill/>
              <a:miter lim="400000"/>
            </a:ln>
            <a:effectLst/>
          </p:spPr>
        </p:pic>
      </p:grpSp>
      <p:sp>
        <p:nvSpPr>
          <p:cNvPr id="118" name="Shape 118"/>
          <p:cNvSpPr>
            <a:spLocks noGrp="1"/>
          </p:cNvSpPr>
          <p:nvPr>
            <p:ph type="body" idx="1"/>
          </p:nvPr>
        </p:nvSpPr>
        <p:spPr>
          <a:xfrm>
            <a:off x="807640" y="5783262"/>
            <a:ext cx="11389521" cy="3492304"/>
          </a:xfrm>
          <a:prstGeom prst="rect">
            <a:avLst/>
          </a:prstGeom>
        </p:spPr>
        <p:txBody>
          <a:bodyPr/>
          <a:lstStyle/>
          <a:p>
            <a:pPr lvl="0" defTabSz="257047">
              <a:spcBef>
                <a:spcPts val="500"/>
              </a:spcBef>
              <a:defRPr sz="1800">
                <a:solidFill>
                  <a:srgbClr val="000000"/>
                </a:solidFill>
              </a:defRPr>
            </a:pPr>
            <a:r>
              <a:rPr sz="1600" u="sng">
                <a:solidFill>
                  <a:srgbClr val="5E442B"/>
                </a:solidFill>
              </a:rPr>
              <a:t>Чувства</a:t>
            </a:r>
          </a:p>
          <a:p>
            <a:pPr lvl="0" defTabSz="257047">
              <a:spcBef>
                <a:spcPts val="500"/>
              </a:spcBef>
              <a:defRPr sz="1800">
                <a:solidFill>
                  <a:srgbClr val="000000"/>
                </a:solidFill>
              </a:defRPr>
            </a:pPr>
            <a:r>
              <a:rPr sz="1500">
                <a:solidFill>
                  <a:srgbClr val="5E442B"/>
                </a:solidFill>
              </a:rPr>
              <a:t>В психологии давно известно, что чувства более подвижны и податливы, чем мышление, а если их удается "растрепать", то и мышление оказывается более уязвимым для манипуляции. Можно сказать, что в большой манипуляции сознанием игра на чувствах - обязательный этап. Основатель учения о манипуляции сознанием массы Г. Ле Бон писал: "Массы никогда не впечатляются логикой речи, но их впечатляют чувственные образы, которые рождают определенные слова и ассоциации слов". Таким образом, общей принципиальной установкой в манипуляции массовым сознанием является предварительное "раскачивание" эмоциональной сферы.</a:t>
            </a:r>
          </a:p>
          <a:p>
            <a:pPr lvl="0" defTabSz="257047">
              <a:spcBef>
                <a:spcPts val="500"/>
              </a:spcBef>
              <a:defRPr sz="1800">
                <a:solidFill>
                  <a:srgbClr val="000000"/>
                </a:solidFill>
              </a:defRPr>
            </a:pPr>
            <a:r>
              <a:rPr sz="1500">
                <a:solidFill>
                  <a:srgbClr val="5E442B"/>
                </a:solidFill>
              </a:rPr>
              <a:t>Особенно легко возбудить те чувства, которые в обыденной морали считаются предосудительными: страх, зависть, ненависть, самодовольство и т.п. Вырвавшись из-под власти сознания, они хуже всего поддаются внутреннему самоконтролю и проявляются особенно бурно. Менее бурно, но зато более устойчиво проявляются чувства благородные, которые опираются на традиционные положительные ценности.</a:t>
            </a:r>
          </a:p>
          <a:p>
            <a:pPr lvl="0" defTabSz="257047">
              <a:spcBef>
                <a:spcPts val="500"/>
              </a:spcBef>
              <a:defRPr sz="1800">
                <a:solidFill>
                  <a:srgbClr val="000000"/>
                </a:solidFill>
              </a:defRPr>
            </a:pPr>
            <a:r>
              <a:rPr sz="1500">
                <a:solidFill>
                  <a:srgbClr val="5E442B"/>
                </a:solidFill>
              </a:rPr>
              <a:t>Едва ли не главным чувством, которое шире всего эксплуатируется в манипуляции сознанием, является </a:t>
            </a:r>
            <a:r>
              <a:rPr sz="1500" i="1">
                <a:solidFill>
                  <a:srgbClr val="5E442B"/>
                </a:solidFill>
                <a:latin typeface="Calibri"/>
                <a:ea typeface="Calibri"/>
                <a:cs typeface="Calibri"/>
                <a:sym typeface="Calibri"/>
              </a:rPr>
              <a:t>страх</a:t>
            </a:r>
            <a:r>
              <a:rPr sz="1500">
                <a:solidFill>
                  <a:srgbClr val="5E442B"/>
                </a:solidFill>
              </a:rPr>
              <a:t>. Есть даже такая формула: "общество, подверженное влиянию неадекватного страха, утрачивает общий разум". Поскольку страх - фундаментальный фактор, определяющий поведение человека, он всегда используется как мишень для манипуляций.</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2"/>
          <p:cNvGrpSpPr/>
          <p:nvPr/>
        </p:nvGrpSpPr>
        <p:grpSpPr>
          <a:xfrm>
            <a:off x="1916778" y="3917305"/>
            <a:ext cx="9171243" cy="5315598"/>
            <a:chOff x="0" y="0"/>
            <a:chExt cx="9171242" cy="5315596"/>
          </a:xfrm>
        </p:grpSpPr>
        <p:pic>
          <p:nvPicPr>
            <p:cNvPr id="120" name="image15.jpeg"/>
            <p:cNvPicPr/>
            <p:nvPr/>
          </p:nvPicPr>
          <p:blipFill>
            <a:blip r:embed="rId2">
              <a:extLst/>
            </a:blip>
            <a:srcRect t="9603" b="13579"/>
            <a:stretch>
              <a:fillRect/>
            </a:stretch>
          </p:blipFill>
          <p:spPr>
            <a:xfrm>
              <a:off x="379593" y="254000"/>
              <a:ext cx="8437455" cy="4731397"/>
            </a:xfrm>
            <a:prstGeom prst="rect">
              <a:avLst/>
            </a:prstGeom>
            <a:ln w="12700" cap="flat">
              <a:noFill/>
              <a:miter lim="400000"/>
            </a:ln>
            <a:effectLst/>
          </p:spPr>
        </p:pic>
        <p:pic>
          <p:nvPicPr>
            <p:cNvPr id="121" name="image19.png"/>
            <p:cNvPicPr/>
            <p:nvPr/>
          </p:nvPicPr>
          <p:blipFill>
            <a:blip r:embed="rId3">
              <a:extLst/>
            </a:blip>
            <a:stretch>
              <a:fillRect/>
            </a:stretch>
          </p:blipFill>
          <p:spPr>
            <a:xfrm>
              <a:off x="-1" y="0"/>
              <a:ext cx="9171243" cy="5315597"/>
            </a:xfrm>
            <a:prstGeom prst="rect">
              <a:avLst/>
            </a:prstGeom>
            <a:ln w="12700" cap="flat">
              <a:noFill/>
              <a:miter lim="400000"/>
            </a:ln>
            <a:effectLst/>
          </p:spPr>
        </p:pic>
      </p:grpSp>
      <p:sp>
        <p:nvSpPr>
          <p:cNvPr id="123" name="Shape 123"/>
          <p:cNvSpPr>
            <a:spLocks noGrp="1"/>
          </p:cNvSpPr>
          <p:nvPr>
            <p:ph type="body" idx="1"/>
          </p:nvPr>
        </p:nvSpPr>
        <p:spPr>
          <a:xfrm>
            <a:off x="779610" y="554285"/>
            <a:ext cx="11445579" cy="3888335"/>
          </a:xfrm>
          <a:prstGeom prst="rect">
            <a:avLst/>
          </a:prstGeom>
        </p:spPr>
        <p:txBody>
          <a:bodyPr/>
          <a:lstStyle/>
          <a:p>
            <a:pPr lvl="0" defTabSz="262888">
              <a:spcBef>
                <a:spcPts val="500"/>
              </a:spcBef>
              <a:defRPr sz="1800">
                <a:solidFill>
                  <a:srgbClr val="000000"/>
                </a:solidFill>
              </a:defRPr>
            </a:pPr>
            <a:r>
              <a:rPr sz="1600">
                <a:solidFill>
                  <a:srgbClr val="5E442B"/>
                </a:solidFill>
              </a:rPr>
              <a:t>Воображение</a:t>
            </a:r>
          </a:p>
          <a:p>
            <a:pPr lvl="0" defTabSz="262888">
              <a:spcBef>
                <a:spcPts val="500"/>
              </a:spcBef>
              <a:defRPr sz="1800">
                <a:solidFill>
                  <a:srgbClr val="000000"/>
                </a:solidFill>
              </a:defRPr>
            </a:pPr>
            <a:r>
              <a:rPr sz="1600">
                <a:solidFill>
                  <a:srgbClr val="5E442B"/>
                </a:solidFill>
              </a:rPr>
              <a:t>Воображение - способность творческая, оно гораздо меньше, чем мышление, подвержено дисциплине (логики, традиции). Следовательно, более уязвимо для воздействия извне. Очень большая часть людей подвержена грезам, их воображение скатывается к "праздношатающейся фантазии" (Белинский), уводящей их все дальше и дальше от реальности. У других воображение, наоборот, сковано, они затрудняются в выработке собственных образов, ищут их в готовом виде - не могут самостоятельно освоить реальность мысленно. И те, и другие наименее защищены от манипуляции их сознанием (хотя для обеих категорий она строится по-разному). </a:t>
            </a:r>
          </a:p>
          <a:p>
            <a:pPr lvl="0" defTabSz="262888">
              <a:spcBef>
                <a:spcPts val="500"/>
              </a:spcBef>
              <a:defRPr sz="1800">
                <a:solidFill>
                  <a:srgbClr val="000000"/>
                </a:solidFill>
              </a:defRPr>
            </a:pPr>
            <a:r>
              <a:rPr sz="1600">
                <a:solidFill>
                  <a:srgbClr val="5E442B"/>
                </a:solidFill>
              </a:rPr>
              <a:t>На сочетании воображения и чувств основано, например, одно из самых мощных средств воздействия на общественное сознание - </a:t>
            </a:r>
            <a:r>
              <a:rPr sz="1600" i="1">
                <a:solidFill>
                  <a:srgbClr val="5E442B"/>
                </a:solidFill>
                <a:latin typeface="Calibri"/>
                <a:ea typeface="Calibri"/>
                <a:cs typeface="Calibri"/>
                <a:sym typeface="Calibri"/>
              </a:rPr>
              <a:t>терроризм, соединенный с телевидением.</a:t>
            </a:r>
            <a:r>
              <a:rPr sz="1600">
                <a:solidFill>
                  <a:srgbClr val="5E442B"/>
                </a:solidFill>
              </a:rPr>
              <a:t> Образ изуродованной взрывом невинной жертвы доводится телевидением буквально до каждой семьи, а воображение "подставляет" на место жертвы самого телезрителя или его близких, и это порождает целую бурю чувств. Затем уже дело техники - направить эти чувства на тот образ, который подрядились разрушить манипуляторы (образ армии, федерального центра, исламских фундаменталистов, чеченцев и т.д.). В этой акции необходима лишь </a:t>
            </a:r>
            <a:r>
              <a:rPr sz="1600" i="1">
                <a:solidFill>
                  <a:srgbClr val="5E442B"/>
                </a:solidFill>
                <a:latin typeface="Calibri"/>
                <a:ea typeface="Calibri"/>
                <a:cs typeface="Calibri"/>
                <a:sym typeface="Calibri"/>
              </a:rPr>
              <a:t>цепочка: террористический акт - телевидение - воображение - чувства - нужное поведение.</a:t>
            </a:r>
            <a:r>
              <a:rPr sz="1600">
                <a:solidFill>
                  <a:srgbClr val="5E442B"/>
                </a:solidFill>
              </a:rPr>
              <a:t> Желательно при этом отключить мышление (здравый смысл), потому что террор не является реальным средством уничтожения и даже не создает значительной реальной опасности. Его цель - устрашение, т.е. создание неадекватного чувства страха.</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7"/>
          <p:cNvGrpSpPr/>
          <p:nvPr/>
        </p:nvGrpSpPr>
        <p:grpSpPr>
          <a:xfrm>
            <a:off x="1673662" y="4059433"/>
            <a:ext cx="9657475" cy="5211567"/>
            <a:chOff x="0" y="-1"/>
            <a:chExt cx="9657474" cy="5211566"/>
          </a:xfrm>
        </p:grpSpPr>
        <p:pic>
          <p:nvPicPr>
            <p:cNvPr id="125" name="image16.jpeg"/>
            <p:cNvPicPr/>
            <p:nvPr/>
          </p:nvPicPr>
          <p:blipFill>
            <a:blip r:embed="rId2">
              <a:extLst/>
            </a:blip>
            <a:srcRect t="11932" b="11932"/>
            <a:stretch>
              <a:fillRect/>
            </a:stretch>
          </p:blipFill>
          <p:spPr>
            <a:xfrm>
              <a:off x="279399" y="253999"/>
              <a:ext cx="9124075" cy="4627365"/>
            </a:xfrm>
            <a:prstGeom prst="rect">
              <a:avLst/>
            </a:prstGeom>
            <a:ln w="12700" cap="flat">
              <a:noFill/>
              <a:miter lim="400000"/>
            </a:ln>
            <a:effectLst/>
          </p:spPr>
        </p:pic>
        <p:pic>
          <p:nvPicPr>
            <p:cNvPr id="126" name="image20.png"/>
            <p:cNvPicPr/>
            <p:nvPr/>
          </p:nvPicPr>
          <p:blipFill>
            <a:blip r:embed="rId3">
              <a:extLst/>
            </a:blip>
            <a:stretch>
              <a:fillRect/>
            </a:stretch>
          </p:blipFill>
          <p:spPr>
            <a:xfrm>
              <a:off x="-1" y="-2"/>
              <a:ext cx="9657475" cy="5211567"/>
            </a:xfrm>
            <a:prstGeom prst="rect">
              <a:avLst/>
            </a:prstGeom>
            <a:ln w="12700" cap="flat">
              <a:noFill/>
              <a:miter lim="400000"/>
            </a:ln>
            <a:effectLst/>
          </p:spPr>
        </p:pic>
      </p:grpSp>
      <p:sp>
        <p:nvSpPr>
          <p:cNvPr id="128" name="Shape 128"/>
          <p:cNvSpPr>
            <a:spLocks noGrp="1"/>
          </p:cNvSpPr>
          <p:nvPr>
            <p:ph type="body" idx="1"/>
          </p:nvPr>
        </p:nvSpPr>
        <p:spPr>
          <a:xfrm>
            <a:off x="711200" y="622349"/>
            <a:ext cx="11582400" cy="3962302"/>
          </a:xfrm>
          <a:prstGeom prst="rect">
            <a:avLst/>
          </a:prstGeom>
        </p:spPr>
        <p:txBody>
          <a:bodyPr/>
          <a:lstStyle/>
          <a:p>
            <a:pPr lvl="0" defTabSz="262888">
              <a:spcBef>
                <a:spcPts val="500"/>
              </a:spcBef>
              <a:defRPr sz="1800">
                <a:solidFill>
                  <a:srgbClr val="000000"/>
                </a:solidFill>
              </a:defRPr>
            </a:pPr>
            <a:r>
              <a:rPr sz="1600" u="sng">
                <a:solidFill>
                  <a:srgbClr val="5E442B"/>
                </a:solidFill>
              </a:rPr>
              <a:t>Внимание и память</a:t>
            </a:r>
          </a:p>
          <a:p>
            <a:pPr lvl="0" defTabSz="262888">
              <a:spcBef>
                <a:spcPts val="500"/>
              </a:spcBef>
              <a:defRPr sz="1800">
                <a:solidFill>
                  <a:srgbClr val="000000"/>
                </a:solidFill>
              </a:defRPr>
            </a:pPr>
            <a:r>
              <a:rPr sz="1600">
                <a:solidFill>
                  <a:srgbClr val="5E442B"/>
                </a:solidFill>
              </a:rPr>
              <a:t>Важнейшими мишенями, на которые оказывается воздействие при манипуляции сознанием являются память и внимание. Задача манипулятора - в чем-то убедить людей. Для этого надо прежде всего </a:t>
            </a:r>
            <a:r>
              <a:rPr sz="1600" i="1">
                <a:solidFill>
                  <a:srgbClr val="5E442B"/>
                </a:solidFill>
                <a:latin typeface="Calibri"/>
                <a:ea typeface="Calibri"/>
                <a:cs typeface="Calibri"/>
                <a:sym typeface="Calibri"/>
              </a:rPr>
              <a:t>привлечь внимание</a:t>
            </a:r>
            <a:r>
              <a:rPr sz="1600">
                <a:solidFill>
                  <a:srgbClr val="5E442B"/>
                </a:solidFill>
              </a:rPr>
              <a:t> людей к его сообщению, в чем бы оно не выражалось. Затем надо, чтобы человек </a:t>
            </a:r>
            <a:r>
              <a:rPr sz="1600" i="1">
                <a:solidFill>
                  <a:srgbClr val="5E442B"/>
                </a:solidFill>
                <a:latin typeface="Calibri"/>
                <a:ea typeface="Calibri"/>
                <a:cs typeface="Calibri"/>
                <a:sym typeface="Calibri"/>
              </a:rPr>
              <a:t>запомнил</a:t>
            </a:r>
            <a:r>
              <a:rPr sz="1600">
                <a:solidFill>
                  <a:srgbClr val="5E442B"/>
                </a:solidFill>
              </a:rPr>
              <a:t> это сообщение, ибо многократно проверенный закон гласит: убедительно то, что остается в памяти. Запоминаемость и убедительность находятся в диалектическом единстве. (Геббельс: "Постоянное повторение является основным принципом всей пропаганды".)</a:t>
            </a:r>
          </a:p>
          <a:p>
            <a:pPr lvl="0" defTabSz="262888">
              <a:spcBef>
                <a:spcPts val="500"/>
              </a:spcBef>
              <a:defRPr sz="1800">
                <a:solidFill>
                  <a:srgbClr val="000000"/>
                </a:solidFill>
              </a:defRPr>
            </a:pPr>
            <a:r>
              <a:rPr sz="1600">
                <a:solidFill>
                  <a:srgbClr val="5E442B"/>
                </a:solidFill>
              </a:rPr>
              <a:t>Сообщение, направленное против какого-либо мнения или установки, оказывается более эффективным, если </a:t>
            </a:r>
            <a:r>
              <a:rPr sz="1600" i="1">
                <a:solidFill>
                  <a:srgbClr val="5E442B"/>
                </a:solidFill>
                <a:latin typeface="Calibri"/>
                <a:ea typeface="Calibri"/>
                <a:cs typeface="Calibri"/>
                <a:sym typeface="Calibri"/>
              </a:rPr>
              <a:t>в момент его передачи отвлечь внимание получателя от содержания сообщения.</a:t>
            </a:r>
            <a:r>
              <a:rPr sz="1600">
                <a:solidFill>
                  <a:srgbClr val="5E442B"/>
                </a:solidFill>
              </a:rPr>
              <a:t> В этом случае затрудняется осмысление информации получателем и выработка им контр-доводов - основа его сопротивления внушению.</a:t>
            </a:r>
          </a:p>
          <a:p>
            <a:pPr lvl="0" defTabSz="262888">
              <a:spcBef>
                <a:spcPts val="500"/>
              </a:spcBef>
              <a:defRPr sz="1800">
                <a:solidFill>
                  <a:srgbClr val="000000"/>
                </a:solidFill>
              </a:defRPr>
            </a:pPr>
            <a:r>
              <a:rPr sz="1600">
                <a:solidFill>
                  <a:srgbClr val="5E442B"/>
                </a:solidFill>
              </a:rPr>
              <a:t>Важным манипулятивным приемом является также создание "</a:t>
            </a:r>
            <a:r>
              <a:rPr sz="1600" i="1">
                <a:solidFill>
                  <a:srgbClr val="5E442B"/>
                </a:solidFill>
                <a:latin typeface="Calibri"/>
                <a:ea typeface="Calibri"/>
                <a:cs typeface="Calibri"/>
                <a:sym typeface="Calibri"/>
              </a:rPr>
              <a:t>эффекта внеисторичности</a:t>
            </a:r>
            <a:r>
              <a:rPr sz="1600">
                <a:solidFill>
                  <a:srgbClr val="5E442B"/>
                </a:solidFill>
              </a:rPr>
              <a:t>".  Внеистоpичность в сознании человека приводит к тому, что он теряет способность поместить события в систему координат, "привязанную" к каким-то жестким историческим стандартам. Все становится относительным и взвешивается с какими-то "резиновыми гирями неизвестного веса". Человек, не помнящий ничего из истории своего коллектива (народа, страны, семьи), выпадает из этого коллектива и становится совершенно беззащитен против манипуляции. Это - важное условие для возможности подлогов и подмен предмета утверждений. Если люди быстро забывают реальность, то всякую проблему можно представить ложно, вне реального и исторического контекста.</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17.jpeg"/>
          <p:cNvPicPr/>
          <p:nvPr/>
        </p:nvPicPr>
        <p:blipFill>
          <a:blip r:embed="rId2">
            <a:extLst/>
          </a:blip>
          <a:stretch>
            <a:fillRect/>
          </a:stretch>
        </p:blipFill>
        <p:spPr>
          <a:xfrm>
            <a:off x="308972" y="1460285"/>
            <a:ext cx="12386857" cy="582911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2"/>
          <p:cNvGrpSpPr/>
          <p:nvPr/>
        </p:nvGrpSpPr>
        <p:grpSpPr>
          <a:xfrm>
            <a:off x="1016000" y="584200"/>
            <a:ext cx="11176000" cy="5981700"/>
            <a:chOff x="0" y="0"/>
            <a:chExt cx="11176000" cy="5981700"/>
          </a:xfrm>
        </p:grpSpPr>
        <p:pic>
          <p:nvPicPr>
            <p:cNvPr id="50" name="image3.jpeg"/>
            <p:cNvPicPr/>
            <p:nvPr/>
          </p:nvPicPr>
          <p:blipFill>
            <a:blip r:embed="rId2">
              <a:extLst/>
            </a:blip>
            <a:srcRect t="16169" b="16169"/>
            <a:stretch>
              <a:fillRect/>
            </a:stretch>
          </p:blipFill>
          <p:spPr>
            <a:xfrm>
              <a:off x="279400" y="253999"/>
              <a:ext cx="10642601" cy="5397502"/>
            </a:xfrm>
            <a:prstGeom prst="rect">
              <a:avLst/>
            </a:prstGeom>
            <a:ln w="12700" cap="flat">
              <a:noFill/>
              <a:miter lim="400000"/>
            </a:ln>
            <a:effectLst/>
          </p:spPr>
        </p:pic>
        <p:pic>
          <p:nvPicPr>
            <p:cNvPr id="51" name="image5.png"/>
            <p:cNvPicPr/>
            <p:nvPr/>
          </p:nvPicPr>
          <p:blipFill>
            <a:blip r:embed="rId3">
              <a:extLst/>
            </a:blip>
            <a:stretch>
              <a:fillRect/>
            </a:stretch>
          </p:blipFill>
          <p:spPr>
            <a:xfrm>
              <a:off x="0" y="0"/>
              <a:ext cx="11176000" cy="5981700"/>
            </a:xfrm>
            <a:prstGeom prst="rect">
              <a:avLst/>
            </a:prstGeom>
            <a:ln w="12700" cap="flat">
              <a:noFill/>
              <a:miter lim="400000"/>
            </a:ln>
            <a:effectLst/>
          </p:spPr>
        </p:pic>
      </p:grpSp>
      <p:sp>
        <p:nvSpPr>
          <p:cNvPr id="53" name="Shape 53"/>
          <p:cNvSpPr>
            <a:spLocks noGrp="1"/>
          </p:cNvSpPr>
          <p:nvPr>
            <p:ph type="body" idx="1"/>
          </p:nvPr>
        </p:nvSpPr>
        <p:spPr>
          <a:xfrm>
            <a:off x="812799" y="6410821"/>
            <a:ext cx="11379203" cy="2946005"/>
          </a:xfrm>
          <a:prstGeom prst="rect">
            <a:avLst/>
          </a:prstGeom>
        </p:spPr>
        <p:txBody>
          <a:bodyPr/>
          <a:lstStyle/>
          <a:p>
            <a:pPr lvl="0" defTabSz="321309">
              <a:spcBef>
                <a:spcPts val="600"/>
              </a:spcBef>
              <a:defRPr sz="1800">
                <a:solidFill>
                  <a:srgbClr val="000000"/>
                </a:solidFill>
              </a:defRPr>
            </a:pPr>
            <a:r>
              <a:rPr sz="1900">
                <a:solidFill>
                  <a:srgbClr val="4F4358"/>
                </a:solidFill>
              </a:rPr>
              <a:t>Слово "манипуляция" имеет корнем латинское слово manus - рука (manipulus - пригоршня, горсть, от manus и ple -наполнять). В словарях европейских языков слово толкуется как обращение с объектами с определенными намерениями, целями. Имеется в виду, что для таких действий требуется ловкость и сноровка. В технике те приспособления для управления механизмами, которые как бы являются продолжением рук (рычаги, рукоятки), называются манипуляторами. Отсюда произошло и современное переносное значение слова - </a:t>
            </a:r>
            <a:r>
              <a:rPr sz="1900" i="1">
                <a:solidFill>
                  <a:srgbClr val="4F4358"/>
                </a:solidFill>
                <a:latin typeface="Calibri"/>
                <a:ea typeface="Calibri"/>
                <a:cs typeface="Calibri"/>
                <a:sym typeface="Calibri"/>
              </a:rPr>
              <a:t>ловкое обращение с людьми как с объектами</a:t>
            </a:r>
            <a:r>
              <a:rPr sz="1900">
                <a:solidFill>
                  <a:srgbClr val="4F4358"/>
                </a:solidFill>
              </a:rPr>
              <a:t>, </a:t>
            </a:r>
            <a:r>
              <a:rPr sz="1900" i="1">
                <a:solidFill>
                  <a:srgbClr val="4F4358"/>
                </a:solidFill>
                <a:latin typeface="Calibri"/>
                <a:ea typeface="Calibri"/>
                <a:cs typeface="Calibri"/>
                <a:sym typeface="Calibri"/>
              </a:rPr>
              <a:t>вещами</a:t>
            </a:r>
            <a:r>
              <a:rPr sz="1900">
                <a:solidFill>
                  <a:srgbClr val="4F4358"/>
                </a:solidFill>
              </a:rPr>
              <a:t>. Оксфордский словарь английского языка трактует манипуляцию как "акт влияния на людей или управления ими с ловкостью, особенно с пренебрежительным подтекстом, как скрытое управление или обработка".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1270000" y="6362700"/>
            <a:ext cx="104648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10000"/>
              </a:lnSpc>
              <a:defRPr sz="3300" i="1">
                <a:latin typeface="Hoefler Text"/>
                <a:ea typeface="Hoefler Text"/>
                <a:cs typeface="Hoefler Text"/>
                <a:sym typeface="Hoefler Text"/>
              </a:defRPr>
            </a:lvl1pPr>
          </a:lstStyle>
          <a:p>
            <a:pPr lvl="0">
              <a:defRPr sz="1800" i="0">
                <a:solidFill>
                  <a:srgbClr val="000000"/>
                </a:solidFill>
              </a:defRPr>
            </a:pPr>
            <a:r>
              <a:rPr sz="3300" i="1">
                <a:solidFill>
                  <a:srgbClr val="57554B"/>
                </a:solidFill>
              </a:rPr>
              <a:t>–Хранители (Watchmen)</a:t>
            </a:r>
          </a:p>
        </p:txBody>
      </p:sp>
      <p:sp>
        <p:nvSpPr>
          <p:cNvPr id="133" name="Shape 133"/>
          <p:cNvSpPr/>
          <p:nvPr/>
        </p:nvSpPr>
        <p:spPr>
          <a:xfrm>
            <a:off x="1270000" y="4076699"/>
            <a:ext cx="10464800" cy="1066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spcBef>
                <a:spcPts val="3300"/>
              </a:spcBef>
              <a:defRPr sz="3300">
                <a:latin typeface="Hoefler Text"/>
                <a:ea typeface="Hoefler Text"/>
                <a:cs typeface="Hoefler Text"/>
                <a:sym typeface="Hoefler Text"/>
              </a:defRPr>
            </a:lvl1pPr>
          </a:lstStyle>
          <a:p>
            <a:pPr lvl="0">
              <a:defRPr sz="1800">
                <a:solidFill>
                  <a:srgbClr val="000000"/>
                </a:solidFill>
              </a:defRPr>
            </a:pPr>
            <a:r>
              <a:rPr sz="3300">
                <a:solidFill>
                  <a:srgbClr val="57554B"/>
                </a:solidFill>
              </a:rPr>
              <a:t>«Все мы марионетки, Лори. Я тоже марионетка, просто вижу нити, на которые подвешен.».</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1270000" y="6362700"/>
            <a:ext cx="104648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10000"/>
              </a:lnSpc>
              <a:defRPr sz="3300" i="1">
                <a:latin typeface="Hoefler Text"/>
                <a:ea typeface="Hoefler Text"/>
                <a:cs typeface="Hoefler Text"/>
                <a:sym typeface="Hoefler Text"/>
              </a:defRPr>
            </a:lvl1pPr>
          </a:lstStyle>
          <a:p>
            <a:pPr lvl="0">
              <a:defRPr sz="1800" i="0">
                <a:solidFill>
                  <a:srgbClr val="000000"/>
                </a:solidFill>
              </a:defRPr>
            </a:pPr>
            <a:r>
              <a:rPr sz="3300" i="1">
                <a:solidFill>
                  <a:srgbClr val="57554B"/>
                </a:solidFill>
              </a:rPr>
              <a:t>–Вадим Левенталь. Маша Регина</a:t>
            </a:r>
          </a:p>
        </p:txBody>
      </p:sp>
      <p:sp>
        <p:nvSpPr>
          <p:cNvPr id="136" name="Shape 136"/>
          <p:cNvSpPr/>
          <p:nvPr/>
        </p:nvSpPr>
        <p:spPr>
          <a:xfrm>
            <a:off x="1270000" y="3797299"/>
            <a:ext cx="10464800" cy="1625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nSpc>
                <a:spcPct val="110000"/>
              </a:lnSpc>
              <a:spcBef>
                <a:spcPts val="3300"/>
              </a:spcBef>
              <a:defRPr sz="1800">
                <a:solidFill>
                  <a:srgbClr val="000000"/>
                </a:solidFill>
              </a:defRPr>
            </a:pPr>
            <a:r>
              <a:rPr sz="3300">
                <a:solidFill>
                  <a:srgbClr val="57554B"/>
                </a:solidFill>
                <a:latin typeface="Hoefler Text"/>
                <a:ea typeface="Hoefler Text"/>
                <a:cs typeface="Hoefler Text"/>
                <a:sym typeface="Hoefler Text"/>
              </a:rPr>
              <a:t>«</a:t>
            </a:r>
            <a:r>
              <a:rPr sz="3300">
                <a:latin typeface="Hoefler Text"/>
                <a:ea typeface="Hoefler Text"/>
                <a:cs typeface="Hoefler Text"/>
                <a:sym typeface="Hoefler Text"/>
                <a:hlinkClick r:id="rId2"/>
              </a:rPr>
              <a:t>Женщины</a:t>
            </a:r>
            <a:r>
              <a:rPr sz="3300">
                <a:solidFill>
                  <a:srgbClr val="57554B"/>
                </a:solidFill>
                <a:latin typeface="Hoefler Text"/>
                <a:ea typeface="Hoefler Text"/>
                <a:cs typeface="Hoefler Text"/>
                <a:sym typeface="Hoefler Text"/>
              </a:rPr>
              <a:t> знают </a:t>
            </a:r>
            <a:r>
              <a:rPr sz="3300">
                <a:latin typeface="Hoefler Text"/>
                <a:ea typeface="Hoefler Text"/>
                <a:cs typeface="Hoefler Text"/>
                <a:sym typeface="Hoefler Text"/>
                <a:hlinkClick r:id="rId3"/>
              </a:rPr>
              <a:t>ты</a:t>
            </a:r>
            <a:r>
              <a:rPr sz="3300">
                <a:solidFill>
                  <a:srgbClr val="57554B"/>
                </a:solidFill>
                <a:latin typeface="Hoefler Text"/>
                <a:ea typeface="Hoefler Text"/>
                <a:cs typeface="Hoefler Text"/>
                <a:sym typeface="Hoefler Text"/>
              </a:rPr>
              <a:t>сячу и один способ заставить мужчину завести разговор так, чтобы мужчина был уверен, что завел этот разговор сам.».</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1270000" y="6362700"/>
            <a:ext cx="104648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10000"/>
              </a:lnSpc>
              <a:defRPr sz="3300" i="1">
                <a:latin typeface="Hoefler Text"/>
                <a:ea typeface="Hoefler Text"/>
                <a:cs typeface="Hoefler Text"/>
                <a:sym typeface="Hoefler Text"/>
              </a:defRPr>
            </a:lvl1pPr>
          </a:lstStyle>
          <a:p>
            <a:pPr lvl="0">
              <a:defRPr sz="1800" i="0">
                <a:solidFill>
                  <a:srgbClr val="000000"/>
                </a:solidFill>
              </a:defRPr>
            </a:pPr>
            <a:r>
              <a:rPr sz="3300" i="1">
                <a:solidFill>
                  <a:srgbClr val="57554B"/>
                </a:solidFill>
              </a:rPr>
              <a:t>–Хасай Алиев </a:t>
            </a:r>
          </a:p>
        </p:txBody>
      </p:sp>
      <p:sp>
        <p:nvSpPr>
          <p:cNvPr id="139" name="Shape 139"/>
          <p:cNvSpPr/>
          <p:nvPr/>
        </p:nvSpPr>
        <p:spPr>
          <a:xfrm>
            <a:off x="1270000" y="4076699"/>
            <a:ext cx="10464800" cy="1066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nSpc>
                <a:spcPct val="110000"/>
              </a:lnSpc>
              <a:spcBef>
                <a:spcPts val="3300"/>
              </a:spcBef>
              <a:defRPr sz="1800">
                <a:solidFill>
                  <a:srgbClr val="000000"/>
                </a:solidFill>
              </a:defRPr>
            </a:pPr>
            <a:r>
              <a:rPr sz="3300">
                <a:solidFill>
                  <a:srgbClr val="57554B"/>
                </a:solidFill>
                <a:latin typeface="Hoefler Text"/>
                <a:ea typeface="Hoefler Text"/>
                <a:cs typeface="Hoefler Text"/>
                <a:sym typeface="Hoefler Text"/>
              </a:rPr>
              <a:t>«Если </a:t>
            </a:r>
            <a:r>
              <a:rPr sz="3300">
                <a:latin typeface="Hoefler Text"/>
                <a:ea typeface="Hoefler Text"/>
                <a:cs typeface="Hoefler Text"/>
                <a:sym typeface="Hoefler Text"/>
                <a:hlinkClick r:id="rId2"/>
              </a:rPr>
              <a:t>человек</a:t>
            </a:r>
            <a:r>
              <a:rPr sz="3300">
                <a:solidFill>
                  <a:srgbClr val="57554B"/>
                </a:solidFill>
                <a:latin typeface="Hoefler Text"/>
                <a:ea typeface="Hoefler Text"/>
                <a:cs typeface="Hoefler Text"/>
                <a:sym typeface="Hoefler Text"/>
              </a:rPr>
              <a:t> не умеет управлять со</a:t>
            </a:r>
            <a:r>
              <a:rPr sz="3300">
                <a:latin typeface="Hoefler Text"/>
                <a:ea typeface="Hoefler Text"/>
                <a:cs typeface="Hoefler Text"/>
                <a:sym typeface="Hoefler Text"/>
                <a:hlinkClick r:id="rId3"/>
              </a:rPr>
              <a:t>бой</a:t>
            </a:r>
            <a:r>
              <a:rPr sz="3300">
                <a:solidFill>
                  <a:srgbClr val="57554B"/>
                </a:solidFill>
                <a:latin typeface="Hoefler Text"/>
                <a:ea typeface="Hoefler Text"/>
                <a:cs typeface="Hoefler Text"/>
                <a:sym typeface="Hoefler Text"/>
              </a:rPr>
              <a:t>, им начинают управлять другие.».</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1270000" y="6362700"/>
            <a:ext cx="104648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10000"/>
              </a:lnSpc>
              <a:defRPr sz="1800">
                <a:solidFill>
                  <a:srgbClr val="000000"/>
                </a:solidFill>
              </a:defRPr>
            </a:pPr>
            <a:r>
              <a:rPr sz="3300" i="1">
                <a:solidFill>
                  <a:srgbClr val="57554B"/>
                </a:solidFill>
                <a:latin typeface="Hoefler Text"/>
                <a:ea typeface="Hoefler Text"/>
                <a:cs typeface="Hoefler Text"/>
                <a:sym typeface="Hoefler Text"/>
              </a:rPr>
              <a:t>– </a:t>
            </a:r>
            <a:r>
              <a:rPr sz="3300" i="1">
                <a:latin typeface="Hoefler Text"/>
                <a:ea typeface="Hoefler Text"/>
                <a:cs typeface="Hoefler Text"/>
                <a:sym typeface="Hoefler Text"/>
                <a:hlinkClick r:id="rId2"/>
              </a:rPr>
              <a:t>Наполеон</a:t>
            </a:r>
            <a:r>
              <a:rPr sz="3300" i="1">
                <a:solidFill>
                  <a:srgbClr val="57554B"/>
                </a:solidFill>
                <a:latin typeface="Hoefler Text"/>
                <a:ea typeface="Hoefler Text"/>
                <a:cs typeface="Hoefler Text"/>
                <a:sym typeface="Hoefler Text"/>
              </a:rPr>
              <a:t> Бонапарт</a:t>
            </a:r>
          </a:p>
        </p:txBody>
      </p:sp>
      <p:sp>
        <p:nvSpPr>
          <p:cNvPr id="142" name="Shape 142"/>
          <p:cNvSpPr/>
          <p:nvPr/>
        </p:nvSpPr>
        <p:spPr>
          <a:xfrm>
            <a:off x="1270000" y="1523999"/>
            <a:ext cx="10464800" cy="1625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spcBef>
                <a:spcPts val="3300"/>
              </a:spcBef>
              <a:defRPr sz="3300">
                <a:latin typeface="Hoefler Text"/>
                <a:ea typeface="Hoefler Text"/>
                <a:cs typeface="Hoefler Text"/>
                <a:sym typeface="Hoefler Text"/>
              </a:defRPr>
            </a:lvl1pPr>
          </a:lstStyle>
          <a:p>
            <a:pPr lvl="0">
              <a:defRPr sz="1800">
                <a:solidFill>
                  <a:srgbClr val="000000"/>
                </a:solidFill>
              </a:defRPr>
            </a:pPr>
            <a:r>
              <a:rPr sz="3300">
                <a:solidFill>
                  <a:srgbClr val="57554B"/>
                </a:solidFill>
              </a:rPr>
              <a:t>« Мужчина, допускающий, чтобы им помыкала женщина, — не мужчина и не женщина, а просто ничто».</a:t>
            </a:r>
          </a:p>
        </p:txBody>
      </p:sp>
      <p:sp>
        <p:nvSpPr>
          <p:cNvPr id="143" name="Shape 143"/>
          <p:cNvSpPr/>
          <p:nvPr/>
        </p:nvSpPr>
        <p:spPr>
          <a:xfrm>
            <a:off x="1270000" y="4076699"/>
            <a:ext cx="10464800" cy="1066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nSpc>
                <a:spcPct val="110000"/>
              </a:lnSpc>
              <a:spcBef>
                <a:spcPts val="3300"/>
              </a:spcBef>
              <a:defRPr sz="1800">
                <a:solidFill>
                  <a:srgbClr val="000000"/>
                </a:solidFill>
              </a:defRPr>
            </a:pPr>
            <a:r>
              <a:rPr sz="3300">
                <a:solidFill>
                  <a:srgbClr val="57554B"/>
                </a:solidFill>
                <a:latin typeface="Hoefler Text"/>
                <a:ea typeface="Hoefler Text"/>
                <a:cs typeface="Hoefler Text"/>
                <a:sym typeface="Hoefler Text"/>
              </a:rPr>
              <a:t>« Существует два рычага управления людьми: первый — это личная выгода, а второй — это </a:t>
            </a:r>
            <a:r>
              <a:rPr sz="3300">
                <a:latin typeface="Hoefler Text"/>
                <a:ea typeface="Hoefler Text"/>
                <a:cs typeface="Hoefler Text"/>
                <a:sym typeface="Hoefler Text"/>
                <a:hlinkClick r:id="rId3"/>
              </a:rPr>
              <a:t>день</a:t>
            </a:r>
            <a:r>
              <a:rPr sz="3300">
                <a:solidFill>
                  <a:srgbClr val="57554B"/>
                </a:solidFill>
                <a:latin typeface="Hoefler Text"/>
                <a:ea typeface="Hoefler Text"/>
                <a:cs typeface="Hoefler Text"/>
                <a:sym typeface="Hoefler Text"/>
              </a:rPr>
              <a:t>ги.».</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270000" y="6362700"/>
            <a:ext cx="104648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10000"/>
              </a:lnSpc>
              <a:defRPr sz="1800">
                <a:solidFill>
                  <a:srgbClr val="000000"/>
                </a:solidFill>
              </a:defRPr>
            </a:pPr>
            <a:r>
              <a:rPr sz="3300" i="1">
                <a:solidFill>
                  <a:srgbClr val="57554B"/>
                </a:solidFill>
                <a:latin typeface="Hoefler Text"/>
                <a:ea typeface="Hoefler Text"/>
                <a:cs typeface="Hoefler Text"/>
                <a:sym typeface="Hoefler Text"/>
              </a:rPr>
              <a:t>– </a:t>
            </a:r>
            <a:r>
              <a:rPr sz="3300" i="1">
                <a:latin typeface="Hoefler Text"/>
                <a:ea typeface="Hoefler Text"/>
                <a:cs typeface="Hoefler Text"/>
                <a:sym typeface="Hoefler Text"/>
                <a:hlinkClick r:id="rId2"/>
              </a:rPr>
              <a:t>Алиса в Стране Чудес </a:t>
            </a:r>
          </a:p>
        </p:txBody>
      </p:sp>
      <p:sp>
        <p:nvSpPr>
          <p:cNvPr id="146" name="Shape 146"/>
          <p:cNvSpPr/>
          <p:nvPr/>
        </p:nvSpPr>
        <p:spPr>
          <a:xfrm>
            <a:off x="1270000" y="4356100"/>
            <a:ext cx="10464800" cy="508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spcBef>
                <a:spcPts val="3300"/>
              </a:spcBef>
              <a:defRPr sz="3300">
                <a:latin typeface="Hoefler Text"/>
                <a:ea typeface="Hoefler Text"/>
                <a:cs typeface="Hoefler Text"/>
                <a:sym typeface="Hoefler Text"/>
              </a:defRPr>
            </a:lvl1pPr>
          </a:lstStyle>
          <a:p>
            <a:pPr lvl="0">
              <a:defRPr sz="1800">
                <a:solidFill>
                  <a:srgbClr val="000000"/>
                </a:solidFill>
              </a:defRPr>
            </a:pPr>
            <a:r>
              <a:rPr sz="3300">
                <a:solidFill>
                  <a:srgbClr val="57554B"/>
                </a:solidFill>
              </a:rPr>
              <a:t>«Чем меньше знаешь, тем легче тобою управлять».</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50"/>
          <p:cNvGrpSpPr/>
          <p:nvPr/>
        </p:nvGrpSpPr>
        <p:grpSpPr>
          <a:xfrm>
            <a:off x="7053261" y="1485900"/>
            <a:ext cx="5181602" cy="6781800"/>
            <a:chOff x="0" y="0"/>
            <a:chExt cx="5181601" cy="6781800"/>
          </a:xfrm>
        </p:grpSpPr>
        <p:pic>
          <p:nvPicPr>
            <p:cNvPr id="148" name="image18.jpeg"/>
            <p:cNvPicPr/>
            <p:nvPr/>
          </p:nvPicPr>
          <p:blipFill>
            <a:blip r:embed="rId2">
              <a:extLst/>
            </a:blip>
            <a:srcRect l="26813" r="26813"/>
            <a:stretch>
              <a:fillRect/>
            </a:stretch>
          </p:blipFill>
          <p:spPr>
            <a:xfrm>
              <a:off x="279400" y="253999"/>
              <a:ext cx="4648201" cy="6197601"/>
            </a:xfrm>
            <a:prstGeom prst="rect">
              <a:avLst/>
            </a:prstGeom>
            <a:ln w="12700" cap="flat">
              <a:noFill/>
              <a:miter lim="400000"/>
            </a:ln>
            <a:effectLst/>
          </p:spPr>
        </p:pic>
        <p:pic>
          <p:nvPicPr>
            <p:cNvPr id="149" name="image8.png"/>
            <p:cNvPicPr/>
            <p:nvPr/>
          </p:nvPicPr>
          <p:blipFill>
            <a:blip r:embed="rId3">
              <a:extLst/>
            </a:blip>
            <a:stretch>
              <a:fillRect/>
            </a:stretch>
          </p:blipFill>
          <p:spPr>
            <a:xfrm>
              <a:off x="0" y="0"/>
              <a:ext cx="5181602" cy="6781800"/>
            </a:xfrm>
            <a:prstGeom prst="rect">
              <a:avLst/>
            </a:prstGeom>
            <a:ln w="12700" cap="flat">
              <a:noFill/>
              <a:miter lim="400000"/>
            </a:ln>
            <a:effectLst/>
          </p:spPr>
        </p:pic>
      </p:grpSp>
      <p:sp>
        <p:nvSpPr>
          <p:cNvPr id="151" name="Shape 151"/>
          <p:cNvSpPr>
            <a:spLocks noGrp="1"/>
          </p:cNvSpPr>
          <p:nvPr>
            <p:ph type="body" idx="1"/>
          </p:nvPr>
        </p:nvSpPr>
        <p:spPr>
          <a:xfrm>
            <a:off x="751929" y="816023"/>
            <a:ext cx="6268195" cy="8235854"/>
          </a:xfrm>
          <a:prstGeom prst="rect">
            <a:avLst/>
          </a:prstGeom>
        </p:spPr>
        <p:txBody>
          <a:bodyPr/>
          <a:lstStyle/>
          <a:p>
            <a:pPr lvl="0" defTabSz="297940">
              <a:spcBef>
                <a:spcPts val="600"/>
              </a:spcBef>
              <a:defRPr sz="1800">
                <a:solidFill>
                  <a:srgbClr val="000000"/>
                </a:solidFill>
              </a:defRPr>
            </a:pPr>
            <a:r>
              <a:rPr>
                <a:solidFill>
                  <a:srgbClr val="5E442B"/>
                </a:solidFill>
              </a:rPr>
              <a:t>Факторы успеха (КФУ) – главные определители  конкурентного успеха в отрасли. Обычно для отрасли характерны три-четыре фактора, а из них один-два наиболее важны, задача анализа - в их выделении. Ниже перечислены типы КФУ и их составляющие.</a:t>
            </a:r>
          </a:p>
          <a:p>
            <a:pPr lvl="0" defTabSz="297940">
              <a:spcBef>
                <a:spcPts val="600"/>
              </a:spcBef>
              <a:defRPr sz="1800">
                <a:solidFill>
                  <a:srgbClr val="000000"/>
                </a:solidFill>
              </a:defRPr>
            </a:pPr>
            <a:r>
              <a:rPr>
                <a:solidFill>
                  <a:srgbClr val="5E442B"/>
                </a:solidFill>
              </a:rPr>
              <a:t>1. Факторы, связанные с технологией:</a:t>
            </a:r>
          </a:p>
          <a:p>
            <a:pPr lvl="0" defTabSz="297940">
              <a:spcBef>
                <a:spcPts val="600"/>
              </a:spcBef>
              <a:defRPr sz="1800">
                <a:solidFill>
                  <a:srgbClr val="000000"/>
                </a:solidFill>
              </a:defRPr>
            </a:pPr>
            <a:r>
              <a:rPr>
                <a:solidFill>
                  <a:srgbClr val="5E442B"/>
                </a:solidFill>
              </a:rPr>
              <a:t>- компетентность в научных исследованиях;</a:t>
            </a:r>
          </a:p>
          <a:p>
            <a:pPr lvl="0" defTabSz="297940">
              <a:spcBef>
                <a:spcPts val="600"/>
              </a:spcBef>
              <a:defRPr sz="1800">
                <a:solidFill>
                  <a:srgbClr val="000000"/>
                </a:solidFill>
              </a:defRPr>
            </a:pPr>
            <a:r>
              <a:rPr>
                <a:solidFill>
                  <a:srgbClr val="5E442B"/>
                </a:solidFill>
              </a:rPr>
              <a:t>- способность к инновациям в производственных процессах;</a:t>
            </a:r>
          </a:p>
          <a:p>
            <a:pPr lvl="0" defTabSz="297940">
              <a:spcBef>
                <a:spcPts val="600"/>
              </a:spcBef>
              <a:defRPr sz="1800">
                <a:solidFill>
                  <a:srgbClr val="000000"/>
                </a:solidFill>
              </a:defRPr>
            </a:pPr>
            <a:r>
              <a:rPr>
                <a:solidFill>
                  <a:srgbClr val="5E442B"/>
                </a:solidFill>
              </a:rPr>
              <a:t>- способность к инновациям в продукции;</a:t>
            </a:r>
          </a:p>
          <a:p>
            <a:pPr lvl="0" defTabSz="297940">
              <a:spcBef>
                <a:spcPts val="600"/>
              </a:spcBef>
              <a:defRPr sz="1800">
                <a:solidFill>
                  <a:srgbClr val="000000"/>
                </a:solidFill>
              </a:defRPr>
            </a:pPr>
            <a:r>
              <a:rPr>
                <a:solidFill>
                  <a:srgbClr val="5E442B"/>
                </a:solidFill>
              </a:rPr>
              <a:t>- роль экспертов в данной технологии.</a:t>
            </a:r>
          </a:p>
          <a:p>
            <a:pPr lvl="0" defTabSz="297940">
              <a:spcBef>
                <a:spcPts val="600"/>
              </a:spcBef>
              <a:defRPr sz="1800">
                <a:solidFill>
                  <a:srgbClr val="000000"/>
                </a:solidFill>
              </a:defRPr>
            </a:pPr>
            <a:r>
              <a:rPr>
                <a:solidFill>
                  <a:srgbClr val="5E442B"/>
                </a:solidFill>
              </a:rPr>
              <a:t>2. Факторы, связанные с производством:</a:t>
            </a:r>
          </a:p>
          <a:p>
            <a:pPr lvl="0" defTabSz="297940">
              <a:spcBef>
                <a:spcPts val="600"/>
              </a:spcBef>
              <a:defRPr sz="1800">
                <a:solidFill>
                  <a:srgbClr val="000000"/>
                </a:solidFill>
              </a:defRPr>
            </a:pPr>
            <a:r>
              <a:rPr>
                <a:solidFill>
                  <a:srgbClr val="5E442B"/>
                </a:solidFill>
              </a:rPr>
              <a:t>- эффективность низкозатратного производства;</a:t>
            </a:r>
          </a:p>
          <a:p>
            <a:pPr lvl="0" defTabSz="297940">
              <a:spcBef>
                <a:spcPts val="600"/>
              </a:spcBef>
              <a:defRPr sz="1800">
                <a:solidFill>
                  <a:srgbClr val="000000"/>
                </a:solidFill>
              </a:defRPr>
            </a:pPr>
            <a:r>
              <a:rPr>
                <a:solidFill>
                  <a:srgbClr val="5E442B"/>
                </a:solidFill>
              </a:rPr>
              <a:t>- качество производства;</a:t>
            </a:r>
          </a:p>
          <a:p>
            <a:pPr lvl="0" defTabSz="297940">
              <a:spcBef>
                <a:spcPts val="600"/>
              </a:spcBef>
              <a:defRPr sz="1800">
                <a:solidFill>
                  <a:srgbClr val="000000"/>
                </a:solidFill>
              </a:defRPr>
            </a:pPr>
            <a:r>
              <a:rPr>
                <a:solidFill>
                  <a:srgbClr val="5E442B"/>
                </a:solidFill>
              </a:rPr>
              <a:t>- высокая фондоотдача;</a:t>
            </a:r>
          </a:p>
          <a:p>
            <a:pPr lvl="0" defTabSz="297940">
              <a:spcBef>
                <a:spcPts val="600"/>
              </a:spcBef>
              <a:defRPr sz="1800">
                <a:solidFill>
                  <a:srgbClr val="000000"/>
                </a:solidFill>
              </a:defRPr>
            </a:pPr>
            <a:r>
              <a:rPr>
                <a:solidFill>
                  <a:srgbClr val="5E442B"/>
                </a:solidFill>
              </a:rPr>
              <a:t>- размещение производства, гарантирующее низкие издержки;</a:t>
            </a:r>
          </a:p>
          <a:p>
            <a:pPr lvl="0" defTabSz="297940">
              <a:spcBef>
                <a:spcPts val="600"/>
              </a:spcBef>
              <a:defRPr sz="1800">
                <a:solidFill>
                  <a:srgbClr val="000000"/>
                </a:solidFill>
              </a:defRPr>
            </a:pPr>
            <a:r>
              <a:rPr>
                <a:solidFill>
                  <a:srgbClr val="5E442B"/>
                </a:solidFill>
              </a:rPr>
              <a:t>- обеспечение адекватной квалифицированной рабсилой;</a:t>
            </a:r>
          </a:p>
          <a:p>
            <a:pPr lvl="0" defTabSz="297940">
              <a:spcBef>
                <a:spcPts val="600"/>
              </a:spcBef>
              <a:defRPr sz="1800">
                <a:solidFill>
                  <a:srgbClr val="000000"/>
                </a:solidFill>
              </a:defRPr>
            </a:pPr>
            <a:r>
              <a:rPr>
                <a:solidFill>
                  <a:srgbClr val="5E442B"/>
                </a:solidFill>
              </a:rPr>
              <a:t>- высокая производительность труда;</a:t>
            </a:r>
          </a:p>
          <a:p>
            <a:pPr lvl="0" defTabSz="297940">
              <a:spcBef>
                <a:spcPts val="600"/>
              </a:spcBef>
              <a:defRPr sz="1800">
                <a:solidFill>
                  <a:srgbClr val="000000"/>
                </a:solidFill>
              </a:defRPr>
            </a:pPr>
            <a:r>
              <a:rPr>
                <a:solidFill>
                  <a:srgbClr val="5E442B"/>
                </a:solidFill>
              </a:rPr>
              <a:t>- дешевое проектирование и техническое обеспечение;</a:t>
            </a:r>
          </a:p>
          <a:p>
            <a:pPr lvl="0" defTabSz="297940">
              <a:spcBef>
                <a:spcPts val="600"/>
              </a:spcBef>
              <a:defRPr sz="1800">
                <a:solidFill>
                  <a:srgbClr val="000000"/>
                </a:solidFill>
              </a:defRPr>
            </a:pPr>
            <a:r>
              <a:rPr>
                <a:solidFill>
                  <a:srgbClr val="5E442B"/>
                </a:solidFill>
              </a:rPr>
              <a:t>- гибкость производства при изменении моделей и размеров.</a:t>
            </a:r>
          </a:p>
          <a:p>
            <a:pPr lvl="0" defTabSz="297940">
              <a:spcBef>
                <a:spcPts val="600"/>
              </a:spcBef>
              <a:defRPr sz="1800">
                <a:solidFill>
                  <a:srgbClr val="000000"/>
                </a:solidFill>
              </a:defRPr>
            </a:pPr>
            <a:r>
              <a:rPr>
                <a:solidFill>
                  <a:srgbClr val="5E442B"/>
                </a:solidFill>
              </a:rPr>
              <a:t>3. Факторы, связанные с распределением:</a:t>
            </a:r>
          </a:p>
          <a:p>
            <a:pPr lvl="0" defTabSz="297940">
              <a:spcBef>
                <a:spcPts val="600"/>
              </a:spcBef>
              <a:defRPr sz="1800">
                <a:solidFill>
                  <a:srgbClr val="000000"/>
                </a:solidFill>
              </a:defRPr>
            </a:pPr>
            <a:r>
              <a:rPr>
                <a:solidFill>
                  <a:srgbClr val="5E442B"/>
                </a:solidFill>
              </a:rPr>
              <a:t>- мощная сеть дистрибьюторов /дилеров;</a:t>
            </a:r>
          </a:p>
          <a:p>
            <a:pPr lvl="0" defTabSz="297940">
              <a:spcBef>
                <a:spcPts val="600"/>
              </a:spcBef>
              <a:defRPr sz="1800">
                <a:solidFill>
                  <a:srgbClr val="000000"/>
                </a:solidFill>
              </a:defRPr>
            </a:pPr>
            <a:r>
              <a:rPr>
                <a:solidFill>
                  <a:srgbClr val="5E442B"/>
                </a:solidFill>
              </a:rPr>
              <a:t>- возможность доходов в розничной торговле;</a:t>
            </a:r>
          </a:p>
          <a:p>
            <a:pPr lvl="0" defTabSz="297940">
              <a:spcBef>
                <a:spcPts val="600"/>
              </a:spcBef>
              <a:defRPr sz="1800">
                <a:solidFill>
                  <a:srgbClr val="000000"/>
                </a:solidFill>
              </a:defRPr>
            </a:pPr>
            <a:r>
              <a:rPr>
                <a:solidFill>
                  <a:srgbClr val="5E442B"/>
                </a:solidFill>
              </a:rPr>
              <a:t>- собственная торговая сеть компании;</a:t>
            </a:r>
          </a:p>
          <a:p>
            <a:pPr lvl="0" defTabSz="297940">
              <a:spcBef>
                <a:spcPts val="600"/>
              </a:spcBef>
              <a:defRPr sz="1800">
                <a:solidFill>
                  <a:srgbClr val="000000"/>
                </a:solidFill>
              </a:defRPr>
            </a:pPr>
            <a:r>
              <a:rPr>
                <a:solidFill>
                  <a:srgbClr val="5E442B"/>
                </a:solidFill>
              </a:rPr>
              <a:t>- быстрая доставка.</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5"/>
          <p:cNvGrpSpPr/>
          <p:nvPr/>
        </p:nvGrpSpPr>
        <p:grpSpPr>
          <a:xfrm>
            <a:off x="5562896" y="1416049"/>
            <a:ext cx="6722469" cy="6425112"/>
            <a:chOff x="0" y="0"/>
            <a:chExt cx="6722467" cy="6425110"/>
          </a:xfrm>
        </p:grpSpPr>
        <p:pic>
          <p:nvPicPr>
            <p:cNvPr id="153" name="image19.jpeg"/>
            <p:cNvPicPr/>
            <p:nvPr/>
          </p:nvPicPr>
          <p:blipFill>
            <a:blip r:embed="rId2" cstate="print">
              <a:extLst/>
            </a:blip>
            <a:srcRect l="11370" r="13733" b="5960"/>
            <a:stretch>
              <a:fillRect/>
            </a:stretch>
          </p:blipFill>
          <p:spPr>
            <a:xfrm>
              <a:off x="279400" y="266700"/>
              <a:ext cx="6189068" cy="5828211"/>
            </a:xfrm>
            <a:prstGeom prst="rect">
              <a:avLst/>
            </a:prstGeom>
            <a:ln w="12700" cap="flat">
              <a:noFill/>
              <a:miter lim="400000"/>
            </a:ln>
            <a:effectLst/>
          </p:spPr>
        </p:pic>
        <p:pic>
          <p:nvPicPr>
            <p:cNvPr id="154" name="image22.png"/>
            <p:cNvPicPr/>
            <p:nvPr/>
          </p:nvPicPr>
          <p:blipFill>
            <a:blip r:embed="rId3">
              <a:extLst/>
            </a:blip>
            <a:stretch>
              <a:fillRect/>
            </a:stretch>
          </p:blipFill>
          <p:spPr>
            <a:xfrm>
              <a:off x="0" y="0"/>
              <a:ext cx="6722468" cy="6425112"/>
            </a:xfrm>
            <a:prstGeom prst="rect">
              <a:avLst/>
            </a:prstGeom>
            <a:ln w="12700" cap="flat">
              <a:noFill/>
              <a:miter lim="400000"/>
            </a:ln>
            <a:effectLst/>
          </p:spPr>
        </p:pic>
      </p:grpSp>
      <p:sp>
        <p:nvSpPr>
          <p:cNvPr id="156" name="Shape 156"/>
          <p:cNvSpPr>
            <a:spLocks noGrp="1"/>
          </p:cNvSpPr>
          <p:nvPr>
            <p:ph type="body" idx="1"/>
          </p:nvPr>
        </p:nvSpPr>
        <p:spPr>
          <a:xfrm>
            <a:off x="771871" y="595560"/>
            <a:ext cx="4847682" cy="8324158"/>
          </a:xfrm>
          <a:prstGeom prst="rect">
            <a:avLst/>
          </a:prstGeom>
        </p:spPr>
        <p:txBody>
          <a:bodyPr/>
          <a:lstStyle/>
          <a:p>
            <a:pPr lvl="0" defTabSz="262888">
              <a:spcBef>
                <a:spcPts val="500"/>
              </a:spcBef>
              <a:defRPr sz="1800">
                <a:solidFill>
                  <a:srgbClr val="000000"/>
                </a:solidFill>
              </a:defRPr>
            </a:pPr>
            <a:r>
              <a:rPr sz="1600">
                <a:solidFill>
                  <a:srgbClr val="5E442B"/>
                </a:solidFill>
              </a:rPr>
              <a:t>4. Факторы, связанные с маркетингом:</a:t>
            </a:r>
          </a:p>
          <a:p>
            <a:pPr lvl="0" defTabSz="262888">
              <a:spcBef>
                <a:spcPts val="500"/>
              </a:spcBef>
              <a:defRPr sz="1800">
                <a:solidFill>
                  <a:srgbClr val="000000"/>
                </a:solidFill>
              </a:defRPr>
            </a:pPr>
            <a:r>
              <a:rPr sz="1600">
                <a:solidFill>
                  <a:srgbClr val="5E442B"/>
                </a:solidFill>
              </a:rPr>
              <a:t>- хорошо испытанный, проверенный способ продаж;</a:t>
            </a:r>
          </a:p>
          <a:p>
            <a:pPr lvl="0" defTabSz="262888">
              <a:spcBef>
                <a:spcPts val="500"/>
              </a:spcBef>
              <a:defRPr sz="1800">
                <a:solidFill>
                  <a:srgbClr val="000000"/>
                </a:solidFill>
              </a:defRPr>
            </a:pPr>
            <a:r>
              <a:rPr sz="1600">
                <a:solidFill>
                  <a:srgbClr val="5E442B"/>
                </a:solidFill>
              </a:rPr>
              <a:t>- удобный, доступный сервис и техобслуживание;</a:t>
            </a:r>
          </a:p>
          <a:p>
            <a:pPr lvl="0" defTabSz="262888">
              <a:spcBef>
                <a:spcPts val="500"/>
              </a:spcBef>
              <a:defRPr sz="1800">
                <a:solidFill>
                  <a:srgbClr val="000000"/>
                </a:solidFill>
              </a:defRPr>
            </a:pPr>
            <a:r>
              <a:rPr sz="1600">
                <a:solidFill>
                  <a:srgbClr val="5E442B"/>
                </a:solidFill>
              </a:rPr>
              <a:t>- точное удовлетворение покупательских запросов;</a:t>
            </a:r>
          </a:p>
          <a:p>
            <a:pPr lvl="0" defTabSz="262888">
              <a:spcBef>
                <a:spcPts val="500"/>
              </a:spcBef>
              <a:defRPr sz="1800">
                <a:solidFill>
                  <a:srgbClr val="000000"/>
                </a:solidFill>
              </a:defRPr>
            </a:pPr>
            <a:r>
              <a:rPr sz="1600">
                <a:solidFill>
                  <a:srgbClr val="5E442B"/>
                </a:solidFill>
              </a:rPr>
              <a:t>- широта диапазона товаров;</a:t>
            </a:r>
          </a:p>
          <a:p>
            <a:pPr lvl="0" defTabSz="262888">
              <a:spcBef>
                <a:spcPts val="500"/>
              </a:spcBef>
              <a:defRPr sz="1800">
                <a:solidFill>
                  <a:srgbClr val="000000"/>
                </a:solidFill>
              </a:defRPr>
            </a:pPr>
            <a:r>
              <a:rPr sz="1600">
                <a:solidFill>
                  <a:srgbClr val="5E442B"/>
                </a:solidFill>
              </a:rPr>
              <a:t>- коммерческое искусство;</a:t>
            </a:r>
          </a:p>
          <a:p>
            <a:pPr lvl="0" defTabSz="262888">
              <a:spcBef>
                <a:spcPts val="500"/>
              </a:spcBef>
              <a:defRPr sz="1800">
                <a:solidFill>
                  <a:srgbClr val="000000"/>
                </a:solidFill>
              </a:defRPr>
            </a:pPr>
            <a:r>
              <a:rPr sz="1600">
                <a:solidFill>
                  <a:srgbClr val="5E442B"/>
                </a:solidFill>
              </a:rPr>
              <a:t>- притягательные дизайн и упаковка;</a:t>
            </a:r>
          </a:p>
          <a:p>
            <a:pPr lvl="0" defTabSz="262888">
              <a:spcBef>
                <a:spcPts val="500"/>
              </a:spcBef>
              <a:defRPr sz="1800">
                <a:solidFill>
                  <a:srgbClr val="000000"/>
                </a:solidFill>
              </a:defRPr>
            </a:pPr>
            <a:r>
              <a:rPr sz="1600">
                <a:solidFill>
                  <a:srgbClr val="5E442B"/>
                </a:solidFill>
              </a:rPr>
              <a:t>- гарантии покупателям.</a:t>
            </a:r>
          </a:p>
          <a:p>
            <a:pPr lvl="0" defTabSz="262888">
              <a:spcBef>
                <a:spcPts val="500"/>
              </a:spcBef>
              <a:defRPr sz="1800">
                <a:solidFill>
                  <a:srgbClr val="000000"/>
                </a:solidFill>
              </a:defRPr>
            </a:pPr>
            <a:r>
              <a:rPr sz="1600">
                <a:solidFill>
                  <a:srgbClr val="5E442B"/>
                </a:solidFill>
              </a:rPr>
              <a:t>5. Факторы, связанные с квалификацией:</a:t>
            </a:r>
          </a:p>
          <a:p>
            <a:pPr lvl="0" defTabSz="262888">
              <a:spcBef>
                <a:spcPts val="500"/>
              </a:spcBef>
              <a:defRPr sz="1800">
                <a:solidFill>
                  <a:srgbClr val="000000"/>
                </a:solidFill>
              </a:defRPr>
            </a:pPr>
            <a:r>
              <a:rPr sz="1600">
                <a:solidFill>
                  <a:srgbClr val="5E442B"/>
                </a:solidFill>
              </a:rPr>
              <a:t>- выдающиеся таланты;</a:t>
            </a:r>
          </a:p>
          <a:p>
            <a:pPr lvl="0" defTabSz="262888">
              <a:spcBef>
                <a:spcPts val="500"/>
              </a:spcBef>
              <a:defRPr sz="1800">
                <a:solidFill>
                  <a:srgbClr val="000000"/>
                </a:solidFill>
              </a:defRPr>
            </a:pPr>
            <a:r>
              <a:rPr sz="1600">
                <a:solidFill>
                  <a:srgbClr val="5E442B"/>
                </a:solidFill>
              </a:rPr>
              <a:t>- ноу-хау в контроле качества;</a:t>
            </a:r>
          </a:p>
          <a:p>
            <a:pPr lvl="0" defTabSz="262888">
              <a:spcBef>
                <a:spcPts val="500"/>
              </a:spcBef>
              <a:defRPr sz="1800">
                <a:solidFill>
                  <a:srgbClr val="000000"/>
                </a:solidFill>
              </a:defRPr>
            </a:pPr>
            <a:r>
              <a:rPr sz="1600">
                <a:solidFill>
                  <a:srgbClr val="5E442B"/>
                </a:solidFill>
              </a:rPr>
              <a:t>- эксперты в области проектирования;</a:t>
            </a:r>
          </a:p>
          <a:p>
            <a:pPr lvl="0" defTabSz="262888">
              <a:spcBef>
                <a:spcPts val="500"/>
              </a:spcBef>
              <a:defRPr sz="1800">
                <a:solidFill>
                  <a:srgbClr val="000000"/>
                </a:solidFill>
              </a:defRPr>
            </a:pPr>
            <a:r>
              <a:rPr sz="1600">
                <a:solidFill>
                  <a:srgbClr val="5E442B"/>
                </a:solidFill>
              </a:rPr>
              <a:t>- эксперты в области технологии;</a:t>
            </a:r>
          </a:p>
          <a:p>
            <a:pPr lvl="0" defTabSz="262888">
              <a:spcBef>
                <a:spcPts val="500"/>
              </a:spcBef>
              <a:defRPr sz="1800">
                <a:solidFill>
                  <a:srgbClr val="000000"/>
                </a:solidFill>
              </a:defRPr>
            </a:pPr>
            <a:r>
              <a:rPr sz="1600">
                <a:solidFill>
                  <a:srgbClr val="5E442B"/>
                </a:solidFill>
              </a:rPr>
              <a:t>- способность к точной, ясной рекламе;</a:t>
            </a:r>
          </a:p>
          <a:p>
            <a:pPr lvl="0" defTabSz="262888">
              <a:spcBef>
                <a:spcPts val="500"/>
              </a:spcBef>
              <a:defRPr sz="1800">
                <a:solidFill>
                  <a:srgbClr val="000000"/>
                </a:solidFill>
              </a:defRPr>
            </a:pPr>
            <a:r>
              <a:rPr sz="1600">
                <a:solidFill>
                  <a:srgbClr val="5E442B"/>
                </a:solidFill>
              </a:rPr>
              <a:t>- способность разработать и вывести на рынок  новые продукты.</a:t>
            </a:r>
          </a:p>
          <a:p>
            <a:pPr lvl="0" defTabSz="262888">
              <a:spcBef>
                <a:spcPts val="500"/>
              </a:spcBef>
              <a:defRPr sz="1800">
                <a:solidFill>
                  <a:srgbClr val="000000"/>
                </a:solidFill>
              </a:defRPr>
            </a:pPr>
            <a:r>
              <a:rPr sz="1600">
                <a:solidFill>
                  <a:srgbClr val="5E442B"/>
                </a:solidFill>
              </a:rPr>
              <a:t>6. Факторы, связанные с возможностями организации:</a:t>
            </a:r>
          </a:p>
          <a:p>
            <a:pPr lvl="0" defTabSz="262888">
              <a:spcBef>
                <a:spcPts val="500"/>
              </a:spcBef>
              <a:defRPr sz="1800">
                <a:solidFill>
                  <a:srgbClr val="000000"/>
                </a:solidFill>
              </a:defRPr>
            </a:pPr>
            <a:r>
              <a:rPr sz="1600">
                <a:solidFill>
                  <a:srgbClr val="5E442B"/>
                </a:solidFill>
              </a:rPr>
              <a:t>- первоклассные информационные системы;</a:t>
            </a:r>
          </a:p>
          <a:p>
            <a:pPr lvl="0" defTabSz="262888">
              <a:spcBef>
                <a:spcPts val="500"/>
              </a:spcBef>
              <a:defRPr sz="1800">
                <a:solidFill>
                  <a:srgbClr val="000000"/>
                </a:solidFill>
              </a:defRPr>
            </a:pPr>
            <a:r>
              <a:rPr sz="1600">
                <a:solidFill>
                  <a:srgbClr val="5E442B"/>
                </a:solidFill>
              </a:rPr>
              <a:t>- способность быстро реагировать на изменяющиеся условия;</a:t>
            </a:r>
          </a:p>
          <a:p>
            <a:pPr lvl="0" defTabSz="262888">
              <a:spcBef>
                <a:spcPts val="500"/>
              </a:spcBef>
              <a:defRPr sz="1800">
                <a:solidFill>
                  <a:srgbClr val="000000"/>
                </a:solidFill>
              </a:defRPr>
            </a:pPr>
            <a:r>
              <a:rPr sz="1600">
                <a:solidFill>
                  <a:srgbClr val="5E442B"/>
                </a:solidFill>
              </a:rPr>
              <a:t>- компетентность в управлении и наличие управляющих ноу-хау.</a:t>
            </a:r>
          </a:p>
          <a:p>
            <a:pPr lvl="0" defTabSz="262888">
              <a:spcBef>
                <a:spcPts val="500"/>
              </a:spcBef>
              <a:defRPr sz="1800">
                <a:solidFill>
                  <a:srgbClr val="000000"/>
                </a:solidFill>
              </a:defRPr>
            </a:pPr>
            <a:r>
              <a:rPr sz="1600">
                <a:solidFill>
                  <a:srgbClr val="5E442B"/>
                </a:solidFill>
              </a:rPr>
              <a:t>7. Другие типы КФУ:</a:t>
            </a:r>
          </a:p>
          <a:p>
            <a:pPr lvl="0" defTabSz="262888">
              <a:spcBef>
                <a:spcPts val="500"/>
              </a:spcBef>
              <a:defRPr sz="1800">
                <a:solidFill>
                  <a:srgbClr val="000000"/>
                </a:solidFill>
              </a:defRPr>
            </a:pPr>
            <a:r>
              <a:rPr sz="1600">
                <a:solidFill>
                  <a:srgbClr val="5E442B"/>
                </a:solidFill>
              </a:rPr>
              <a:t>- благоприятный имидж и репутация;</a:t>
            </a:r>
          </a:p>
          <a:p>
            <a:pPr lvl="0" defTabSz="262888">
              <a:spcBef>
                <a:spcPts val="500"/>
              </a:spcBef>
              <a:defRPr sz="1800">
                <a:solidFill>
                  <a:srgbClr val="000000"/>
                </a:solidFill>
              </a:defRPr>
            </a:pPr>
            <a:r>
              <a:rPr sz="1600">
                <a:solidFill>
                  <a:srgbClr val="5E442B"/>
                </a:solidFill>
              </a:rPr>
              <a:t>- осознание себя, как лидера;</a:t>
            </a:r>
          </a:p>
          <a:p>
            <a:pPr lvl="0" defTabSz="262888">
              <a:spcBef>
                <a:spcPts val="500"/>
              </a:spcBef>
              <a:defRPr sz="1800">
                <a:solidFill>
                  <a:srgbClr val="000000"/>
                </a:solidFill>
              </a:defRPr>
            </a:pPr>
            <a:r>
              <a:rPr sz="1600">
                <a:solidFill>
                  <a:srgbClr val="5E442B"/>
                </a:solidFill>
              </a:rPr>
              <a:t>- удобное расположение, приятное, вежливое обслуживание;</a:t>
            </a:r>
          </a:p>
          <a:p>
            <a:pPr lvl="0" defTabSz="262888">
              <a:spcBef>
                <a:spcPts val="500"/>
              </a:spcBef>
              <a:defRPr sz="1800">
                <a:solidFill>
                  <a:srgbClr val="000000"/>
                </a:solidFill>
              </a:defRPr>
            </a:pPr>
            <a:r>
              <a:rPr sz="1600">
                <a:solidFill>
                  <a:srgbClr val="5E442B"/>
                </a:solidFill>
              </a:rPr>
              <a:t>- доступ к финансовому капиталу;</a:t>
            </a:r>
          </a:p>
          <a:p>
            <a:pPr lvl="0" defTabSz="262888">
              <a:spcBef>
                <a:spcPts val="500"/>
              </a:spcBef>
              <a:defRPr sz="1800">
                <a:solidFill>
                  <a:srgbClr val="000000"/>
                </a:solidFill>
              </a:defRPr>
            </a:pPr>
            <a:r>
              <a:rPr sz="1600">
                <a:solidFill>
                  <a:srgbClr val="5E442B"/>
                </a:solidFill>
              </a:rPr>
              <a:t>- патентная защита.</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60"/>
          <p:cNvGrpSpPr/>
          <p:nvPr/>
        </p:nvGrpSpPr>
        <p:grpSpPr>
          <a:xfrm>
            <a:off x="7175500" y="2851150"/>
            <a:ext cx="5384800" cy="6159500"/>
            <a:chOff x="0" y="0"/>
            <a:chExt cx="5384800" cy="6159500"/>
          </a:xfrm>
        </p:grpSpPr>
        <p:pic>
          <p:nvPicPr>
            <p:cNvPr id="158" name="image20.jpeg"/>
            <p:cNvPicPr/>
            <p:nvPr/>
          </p:nvPicPr>
          <p:blipFill>
            <a:blip r:embed="rId2">
              <a:extLst/>
            </a:blip>
            <a:srcRect t="9172" b="9172"/>
            <a:stretch>
              <a:fillRect/>
            </a:stretch>
          </p:blipFill>
          <p:spPr>
            <a:xfrm>
              <a:off x="279400" y="254000"/>
              <a:ext cx="4851401" cy="5575300"/>
            </a:xfrm>
            <a:prstGeom prst="rect">
              <a:avLst/>
            </a:prstGeom>
            <a:ln w="12700" cap="flat">
              <a:noFill/>
              <a:miter lim="400000"/>
            </a:ln>
            <a:effectLst/>
          </p:spPr>
        </p:pic>
        <p:pic>
          <p:nvPicPr>
            <p:cNvPr id="159" name="image23.png"/>
            <p:cNvPicPr/>
            <p:nvPr/>
          </p:nvPicPr>
          <p:blipFill>
            <a:blip r:embed="rId3">
              <a:extLst/>
            </a:blip>
            <a:stretch>
              <a:fillRect/>
            </a:stretch>
          </p:blipFill>
          <p:spPr>
            <a:xfrm>
              <a:off x="0" y="0"/>
              <a:ext cx="5384800" cy="6159500"/>
            </a:xfrm>
            <a:prstGeom prst="rect">
              <a:avLst/>
            </a:prstGeom>
            <a:ln w="12700" cap="flat">
              <a:noFill/>
              <a:miter lim="400000"/>
            </a:ln>
            <a:effectLst/>
          </p:spPr>
        </p:pic>
      </p:grpSp>
      <p:sp>
        <p:nvSpPr>
          <p:cNvPr id="161" name="Shape 161"/>
          <p:cNvSpPr>
            <a:spLocks noGrp="1"/>
          </p:cNvSpPr>
          <p:nvPr>
            <p:ph type="title"/>
          </p:nvPr>
        </p:nvSpPr>
        <p:spPr>
          <a:xfrm>
            <a:off x="850900" y="838200"/>
            <a:ext cx="11303000" cy="1270000"/>
          </a:xfrm>
          <a:prstGeom prst="rect">
            <a:avLst/>
          </a:prstGeom>
        </p:spPr>
        <p:txBody>
          <a:bodyPr/>
          <a:lstStyle>
            <a:lvl1pPr>
              <a:defRPr>
                <a:solidFill>
                  <a:srgbClr val="5E442B"/>
                </a:solidFill>
              </a:defRPr>
            </a:lvl1pPr>
          </a:lstStyle>
          <a:p>
            <a:pPr lvl="0">
              <a:defRPr sz="1800" cap="none">
                <a:solidFill>
                  <a:srgbClr val="000000"/>
                </a:solidFill>
              </a:defRPr>
            </a:pPr>
            <a:r>
              <a:rPr sz="7000" cap="all">
                <a:solidFill>
                  <a:srgbClr val="5E442B"/>
                </a:solidFill>
              </a:rPr>
              <a:t>Мой анализ</a:t>
            </a:r>
          </a:p>
        </p:txBody>
      </p:sp>
      <p:sp>
        <p:nvSpPr>
          <p:cNvPr id="162" name="Shape 162"/>
          <p:cNvSpPr>
            <a:spLocks noGrp="1"/>
          </p:cNvSpPr>
          <p:nvPr>
            <p:ph type="body" idx="1"/>
          </p:nvPr>
        </p:nvSpPr>
        <p:spPr>
          <a:xfrm>
            <a:off x="468262" y="2492101"/>
            <a:ext cx="6739881" cy="6877596"/>
          </a:xfrm>
          <a:prstGeom prst="rect">
            <a:avLst/>
          </a:prstGeom>
        </p:spPr>
        <p:txBody>
          <a:bodyPr/>
          <a:lstStyle/>
          <a:p>
            <a:pPr marL="0" lvl="0" indent="0" algn="ctr" defTabSz="309624">
              <a:lnSpc>
                <a:spcPct val="90000"/>
              </a:lnSpc>
              <a:spcBef>
                <a:spcPts val="600"/>
              </a:spcBef>
              <a:buSzTx/>
              <a:buNone/>
              <a:defRPr sz="1800">
                <a:solidFill>
                  <a:srgbClr val="000000"/>
                </a:solidFill>
              </a:defRPr>
            </a:pPr>
            <a:r>
              <a:rPr sz="1900">
                <a:solidFill>
                  <a:srgbClr val="5E442B"/>
                </a:solidFill>
                <a:latin typeface="Bodoni SvtyTwo SC ITC TT-Book"/>
                <a:ea typeface="Bodoni SvtyTwo SC ITC TT-Book"/>
                <a:cs typeface="Bodoni SvtyTwo SC ITC TT-Book"/>
                <a:sym typeface="Bodoni SvtyTwo SC ITC TT-Book"/>
              </a:rPr>
              <a:t>Манипуляция — это скрытый психологический прием, целью которого является заставить человека, вопреки его интересам, выполнить нужные вам действия. Немало важный фактор </a:t>
            </a:r>
            <a:r>
              <a:rPr sz="1900">
                <a:latin typeface="Bodoni SvtyTwo SC ITC TT-Book"/>
                <a:ea typeface="Bodoni SvtyTwo SC ITC TT-Book"/>
                <a:cs typeface="Bodoni SvtyTwo SC ITC TT-Book"/>
                <a:sym typeface="Bodoni SvtyTwo SC ITC TT-Book"/>
                <a:hlinkClick r:id="rId4"/>
              </a:rPr>
              <a:t>манипулирования</a:t>
            </a:r>
            <a:r>
              <a:rPr sz="1900">
                <a:solidFill>
                  <a:srgbClr val="5E442B"/>
                </a:solidFill>
                <a:latin typeface="Bodoni SvtyTwo SC ITC TT-Book"/>
                <a:ea typeface="Bodoni SvtyTwo SC ITC TT-Book"/>
                <a:cs typeface="Bodoni SvtyTwo SC ITC TT-Book"/>
                <a:sym typeface="Bodoni SvtyTwo SC ITC TT-Book"/>
              </a:rPr>
              <a:t> - сделать так, что бы человек сам захотел это сделать. манипуляция, это инструмент воздействия на людей, и все зависит от того, в каких руках он находится. Так же как и нож, может служить оружием убийства, а может быть инструментом в хирургической операции.</a:t>
            </a:r>
          </a:p>
          <a:p>
            <a:pPr marL="0" lvl="0" indent="0" algn="ctr" defTabSz="309624">
              <a:lnSpc>
                <a:spcPct val="90000"/>
              </a:lnSpc>
              <a:spcBef>
                <a:spcPts val="600"/>
              </a:spcBef>
              <a:buSzTx/>
              <a:buNone/>
              <a:defRPr sz="1800">
                <a:solidFill>
                  <a:srgbClr val="000000"/>
                </a:solidFill>
              </a:defRPr>
            </a:pPr>
            <a:r>
              <a:rPr sz="1900">
                <a:solidFill>
                  <a:srgbClr val="5E442B"/>
                </a:solidFill>
                <a:latin typeface="Bodoni SvtyTwo SC ITC TT-Book"/>
                <a:ea typeface="Bodoni SvtyTwo SC ITC TT-Book"/>
                <a:cs typeface="Bodoni SvtyTwo SC ITC TT-Book"/>
                <a:sym typeface="Bodoni SvtyTwo SC ITC TT-Book"/>
              </a:rPr>
              <a:t>Можно сказать, что манипуляция это аморальный способ достичь желаемого. Манипулятивное воздействие можно наблюдать при обращении начальника к подчиненному. Например «если вы не сделаете все в срок и качественно, мне даже сложно представить  какие для вас наступят последствия». Начальник хочет достичь своей цели, внушая страх возможных последствий. Любой человек в своей жизни, сталкивается с тем, что на него оказывается манипулятивное воздействие, и сам сознательно или бессознательно манипулирует другими людьми. И по-моему мнению, человек должен учится манипулировать, чтобы им не манипулировали, чтобы достичь чего-то. Чем искуснее вы это будете делать, тем прочнее будет ваша </a:t>
            </a:r>
            <a:r>
              <a:rPr sz="1900">
                <a:latin typeface="Bodoni SvtyTwo SC ITC TT-Book"/>
                <a:ea typeface="Bodoni SvtyTwo SC ITC TT-Book"/>
                <a:cs typeface="Bodoni SvtyTwo SC ITC TT-Book"/>
                <a:sym typeface="Bodoni SvtyTwo SC ITC TT-Book"/>
                <a:hlinkClick r:id="rId5"/>
              </a:rPr>
              <a:t>защита от манипуляций</a:t>
            </a:r>
            <a:r>
              <a:rPr sz="1900">
                <a:solidFill>
                  <a:srgbClr val="5E442B"/>
                </a:solidFill>
                <a:latin typeface="Bodoni SvtyTwo SC ITC TT-Book"/>
                <a:ea typeface="Bodoni SvtyTwo SC ITC TT-Book"/>
                <a:cs typeface="Bodoni SvtyTwo SC ITC TT-Book"/>
                <a:sym typeface="Bodoni SvtyTwo SC ITC TT-Book"/>
              </a:rPr>
              <a:t> и только защитив себя от чужого манипулирования можно стать успешным. Ведь человек, которым манипулируют, всю жизнь будет удовлетворяет потребность манипулятора и будет в страхе удовлетворить свои потребности.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7"/>
          <p:cNvGrpSpPr/>
          <p:nvPr/>
        </p:nvGrpSpPr>
        <p:grpSpPr>
          <a:xfrm>
            <a:off x="1296637" y="558799"/>
            <a:ext cx="10386126" cy="5828409"/>
            <a:chOff x="0" y="0"/>
            <a:chExt cx="10386124" cy="5828408"/>
          </a:xfrm>
        </p:grpSpPr>
        <p:pic>
          <p:nvPicPr>
            <p:cNvPr id="55" name="image4.jpeg"/>
            <p:cNvPicPr/>
            <p:nvPr/>
          </p:nvPicPr>
          <p:blipFill>
            <a:blip r:embed="rId2">
              <a:extLst/>
            </a:blip>
            <a:srcRect t="1386" b="17599"/>
            <a:stretch>
              <a:fillRect/>
            </a:stretch>
          </p:blipFill>
          <p:spPr>
            <a:xfrm>
              <a:off x="341096" y="253999"/>
              <a:ext cx="9729332" cy="5244209"/>
            </a:xfrm>
            <a:prstGeom prst="rect">
              <a:avLst/>
            </a:prstGeom>
            <a:ln w="12700" cap="flat">
              <a:noFill/>
              <a:miter lim="400000"/>
            </a:ln>
            <a:effectLst/>
          </p:spPr>
        </p:pic>
        <p:pic>
          <p:nvPicPr>
            <p:cNvPr id="56" name="image6.png"/>
            <p:cNvPicPr/>
            <p:nvPr/>
          </p:nvPicPr>
          <p:blipFill>
            <a:blip r:embed="rId3">
              <a:extLst/>
            </a:blip>
            <a:stretch>
              <a:fillRect/>
            </a:stretch>
          </p:blipFill>
          <p:spPr>
            <a:xfrm>
              <a:off x="-1" y="-1"/>
              <a:ext cx="10386126" cy="5828409"/>
            </a:xfrm>
            <a:prstGeom prst="rect">
              <a:avLst/>
            </a:prstGeom>
            <a:ln w="12700" cap="flat">
              <a:noFill/>
              <a:miter lim="400000"/>
            </a:ln>
            <a:effectLst/>
          </p:spPr>
        </p:pic>
      </p:grpSp>
      <p:sp>
        <p:nvSpPr>
          <p:cNvPr id="58" name="Shape 58"/>
          <p:cNvSpPr>
            <a:spLocks noGrp="1"/>
          </p:cNvSpPr>
          <p:nvPr>
            <p:ph type="body" idx="1"/>
          </p:nvPr>
        </p:nvSpPr>
        <p:spPr>
          <a:xfrm>
            <a:off x="574625" y="6286896"/>
            <a:ext cx="11499950" cy="2996805"/>
          </a:xfrm>
          <a:prstGeom prst="rect">
            <a:avLst/>
          </a:prstGeom>
        </p:spPr>
        <p:txBody>
          <a:bodyPr/>
          <a:lstStyle/>
          <a:p>
            <a:pPr lvl="0" defTabSz="274574">
              <a:spcBef>
                <a:spcPts val="500"/>
              </a:spcBef>
              <a:defRPr sz="1800">
                <a:solidFill>
                  <a:srgbClr val="000000"/>
                </a:solidFill>
              </a:defRPr>
            </a:pPr>
            <a:r>
              <a:rPr sz="1600">
                <a:solidFill>
                  <a:srgbClr val="5F5F5D"/>
                </a:solidFill>
              </a:rPr>
              <a:t>Специалисты выделяют четыре характерные особенности манипуляции:</a:t>
            </a:r>
          </a:p>
          <a:p>
            <a:pPr marL="563175" lvl="0" indent="-286511" defTabSz="274574">
              <a:spcBef>
                <a:spcPts val="500"/>
              </a:spcBef>
              <a:buClr>
                <a:srgbClr val="5F5F5D"/>
              </a:buClr>
              <a:buSzPct val="100000"/>
              <a:buFont typeface="Symbol"/>
              <a:buChar char="•"/>
              <a:defRPr sz="1800">
                <a:solidFill>
                  <a:srgbClr val="000000"/>
                </a:solidFill>
              </a:defRPr>
            </a:pPr>
            <a:r>
              <a:rPr sz="1600">
                <a:solidFill>
                  <a:srgbClr val="5F5F5D"/>
                </a:solidFill>
              </a:rPr>
              <a:t>Во-первых, манипуляция - программирование мнений и устремлений масс, их настроений и даже психического состояния с целью обеспечить такое их поведение, которое нужно тем, кто владеет средствами манипуляции.</a:t>
            </a:r>
          </a:p>
          <a:p>
            <a:pPr marL="563175" lvl="0" indent="-286511" defTabSz="274574">
              <a:spcBef>
                <a:spcPts val="500"/>
              </a:spcBef>
              <a:buClr>
                <a:srgbClr val="5F5F5D"/>
              </a:buClr>
              <a:buSzPct val="100000"/>
              <a:buFont typeface="Symbol"/>
              <a:buChar char="•"/>
              <a:defRPr sz="1800">
                <a:solidFill>
                  <a:srgbClr val="000000"/>
                </a:solidFill>
              </a:defRPr>
            </a:pPr>
            <a:r>
              <a:rPr sz="1600">
                <a:solidFill>
                  <a:srgbClr val="5F5F5D"/>
                </a:solidFill>
              </a:rPr>
              <a:t>Во-вторых, манипуляция - это скрытое воздействие, факт которого не должен быть замечен объектом манипуляции.</a:t>
            </a:r>
          </a:p>
          <a:p>
            <a:pPr marL="563175" lvl="0" indent="-286511" defTabSz="274574">
              <a:spcBef>
                <a:spcPts val="500"/>
              </a:spcBef>
              <a:buClr>
                <a:srgbClr val="5F5F5D"/>
              </a:buClr>
              <a:buSzPct val="100000"/>
              <a:buFont typeface="Symbol"/>
              <a:buChar char="•"/>
              <a:defRPr sz="1800">
                <a:solidFill>
                  <a:srgbClr val="000000"/>
                </a:solidFill>
              </a:defRPr>
            </a:pPr>
            <a:r>
              <a:rPr sz="1600">
                <a:solidFill>
                  <a:srgbClr val="5F5F5D"/>
                </a:solidFill>
              </a:rPr>
              <a:t>В-третьих, манипуляция - это воздействие, которое требует значительного мастерства и знаний.</a:t>
            </a:r>
          </a:p>
          <a:p>
            <a:pPr marL="563175" lvl="0" indent="-286511" defTabSz="274574">
              <a:spcBef>
                <a:spcPts val="500"/>
              </a:spcBef>
              <a:buClr>
                <a:srgbClr val="5F5F5D"/>
              </a:buClr>
              <a:buSzPct val="100000"/>
              <a:buFont typeface="Symbol"/>
              <a:buChar char="•"/>
              <a:defRPr sz="1800">
                <a:solidFill>
                  <a:srgbClr val="000000"/>
                </a:solidFill>
              </a:defRPr>
            </a:pPr>
            <a:r>
              <a:rPr sz="1600">
                <a:solidFill>
                  <a:srgbClr val="5F5F5D"/>
                </a:solidFill>
              </a:rPr>
              <a:t>В-четвертых, к людям, сознанием которых манипулируют, относятся не как к личностям, а как к объектам, особого рода вещам.</a:t>
            </a:r>
          </a:p>
          <a:p>
            <a:pPr lvl="0" defTabSz="274574">
              <a:spcBef>
                <a:spcPts val="500"/>
              </a:spcBef>
              <a:defRPr sz="1800">
                <a:solidFill>
                  <a:srgbClr val="000000"/>
                </a:solidFill>
              </a:defRPr>
            </a:pPr>
            <a:r>
              <a:rPr sz="1600">
                <a:solidFill>
                  <a:srgbClr val="5F5F5D"/>
                </a:solidFill>
              </a:rPr>
              <a:t>Только если человек под воздействием полученных сигналов перестраивает свои воззрения, мнения, настроения, цели - и начинает действовать по новой программе - манипуляция состоялась. А если он усомнился, уперся, защитил свою духовную программу, он жертвой не становится. </a:t>
            </a:r>
            <a:r>
              <a:rPr sz="1600" i="1">
                <a:solidFill>
                  <a:srgbClr val="5F5F5D"/>
                </a:solidFill>
                <a:latin typeface="Calibri"/>
                <a:ea typeface="Calibri"/>
                <a:cs typeface="Calibri"/>
                <a:sym typeface="Calibri"/>
              </a:rPr>
              <a:t>Манипуляция - это не насилие, а соблазн.</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2"/>
          <p:cNvGrpSpPr/>
          <p:nvPr/>
        </p:nvGrpSpPr>
        <p:grpSpPr>
          <a:xfrm>
            <a:off x="676422" y="1572664"/>
            <a:ext cx="5962355" cy="6073873"/>
            <a:chOff x="0" y="-1"/>
            <a:chExt cx="5962354" cy="6073871"/>
          </a:xfrm>
        </p:grpSpPr>
        <p:pic>
          <p:nvPicPr>
            <p:cNvPr id="60" name="image5.jpeg"/>
            <p:cNvPicPr/>
            <p:nvPr/>
          </p:nvPicPr>
          <p:blipFill>
            <a:blip r:embed="rId2">
              <a:extLst/>
            </a:blip>
            <a:srcRect l="2199" r="5039" b="2800"/>
            <a:stretch>
              <a:fillRect/>
            </a:stretch>
          </p:blipFill>
          <p:spPr>
            <a:xfrm>
              <a:off x="279399" y="254000"/>
              <a:ext cx="5428955" cy="5489671"/>
            </a:xfrm>
            <a:prstGeom prst="rect">
              <a:avLst/>
            </a:prstGeom>
            <a:ln w="12700" cap="flat">
              <a:noFill/>
              <a:miter lim="400000"/>
            </a:ln>
            <a:effectLst/>
          </p:spPr>
        </p:pic>
        <p:pic>
          <p:nvPicPr>
            <p:cNvPr id="61" name="image7.png"/>
            <p:cNvPicPr/>
            <p:nvPr/>
          </p:nvPicPr>
          <p:blipFill>
            <a:blip r:embed="rId3">
              <a:extLst/>
            </a:blip>
            <a:stretch>
              <a:fillRect/>
            </a:stretch>
          </p:blipFill>
          <p:spPr>
            <a:xfrm>
              <a:off x="-1" y="-2"/>
              <a:ext cx="5962355" cy="6073873"/>
            </a:xfrm>
            <a:prstGeom prst="rect">
              <a:avLst/>
            </a:prstGeom>
            <a:ln w="12700" cap="flat">
              <a:noFill/>
              <a:miter lim="400000"/>
            </a:ln>
            <a:effectLst/>
          </p:spPr>
        </p:pic>
      </p:grpSp>
      <p:sp>
        <p:nvSpPr>
          <p:cNvPr id="63" name="Shape 63"/>
          <p:cNvSpPr>
            <a:spLocks noGrp="1"/>
          </p:cNvSpPr>
          <p:nvPr>
            <p:ph type="body" idx="1"/>
          </p:nvPr>
        </p:nvSpPr>
        <p:spPr>
          <a:xfrm>
            <a:off x="6494264" y="610392"/>
            <a:ext cx="5763222" cy="8647116"/>
          </a:xfrm>
          <a:prstGeom prst="rect">
            <a:avLst/>
          </a:prstGeom>
        </p:spPr>
        <p:txBody>
          <a:bodyPr>
            <a:normAutofit lnSpcReduction="10000"/>
          </a:bodyPr>
          <a:lstStyle/>
          <a:p>
            <a:pPr lvl="0" defTabSz="262888">
              <a:spcBef>
                <a:spcPts val="500"/>
              </a:spcBef>
              <a:defRPr sz="1800">
                <a:solidFill>
                  <a:srgbClr val="000000"/>
                </a:solidFill>
              </a:defRPr>
            </a:pPr>
            <a:r>
              <a:rPr sz="1600">
                <a:solidFill>
                  <a:srgbClr val="5E442B"/>
                </a:solidFill>
              </a:rPr>
              <a:t>Рассмотрим несколько примеров манипулятивного воздействия.</a:t>
            </a:r>
          </a:p>
          <a:p>
            <a:pPr lvl="0" defTabSz="262888">
              <a:spcBef>
                <a:spcPts val="500"/>
              </a:spcBef>
              <a:defRPr sz="1800">
                <a:solidFill>
                  <a:srgbClr val="000000"/>
                </a:solidFill>
              </a:defRPr>
            </a:pPr>
            <a:r>
              <a:rPr sz="1600">
                <a:solidFill>
                  <a:srgbClr val="5E442B"/>
                </a:solidFill>
              </a:rPr>
              <a:t>	1	Представьте себе, что вы мужчина, и вы пригласили девушку, за которой ухаживаете, в летнее кафе.  И вот в процессе вашего общения, к столику подходит миловидная бабуля с корзинкой цветов, и предлагает вам купить букет для своей дамы. Что это, манипуляция или просто навязчивое предложение? Конечно манипуляция! Бабуля знает, что вам будет неудобно, на глазах у самой девушки, отказаться и не купить. Она знает, что вы не хотите стать в глазах девушки скрягой, и чувствовать неловкость, отказавшись от покупки.</a:t>
            </a:r>
          </a:p>
          <a:p>
            <a:pPr lvl="0" defTabSz="262888">
              <a:spcBef>
                <a:spcPts val="500"/>
              </a:spcBef>
              <a:defRPr sz="1800">
                <a:solidFill>
                  <a:srgbClr val="000000"/>
                </a:solidFill>
              </a:defRPr>
            </a:pPr>
            <a:r>
              <a:rPr sz="1600">
                <a:solidFill>
                  <a:srgbClr val="5E442B"/>
                </a:solidFill>
              </a:rPr>
              <a:t>	2	В последнее время люди часто обращаются к услугам целителей, гадалок, экстрасенсов, магов и волшебников, у которых на вооружении большое количество всевозможных способов манипуляции человеческим сознание. Но самым распространенным является внушение чувства страха. Например, оценивая («диагностируя») ваше здоровье они  находят у вас неизлечимые заболевания, говорят о различных порчах и сглазах. И тут же предлагают провести магический ритуал, а то и серию. Чистой воды манипуляция. </a:t>
            </a:r>
            <a:r>
              <a:rPr sz="1600">
                <a:hlinkClick r:id="rId4"/>
              </a:rPr>
              <a:t>Страх</a:t>
            </a:r>
            <a:r>
              <a:rPr sz="1600">
                <a:solidFill>
                  <a:srgbClr val="5E442B"/>
                </a:solidFill>
              </a:rPr>
              <a:t> – сильнейшая человеческая эмоция, которая профессионально внушается, этими псевдо-целителями, а в дальнейшем успешно эксплуатируется.</a:t>
            </a:r>
          </a:p>
          <a:p>
            <a:pPr lvl="0" defTabSz="262888">
              <a:spcBef>
                <a:spcPts val="500"/>
              </a:spcBef>
              <a:defRPr sz="1800">
                <a:solidFill>
                  <a:srgbClr val="000000"/>
                </a:solidFill>
              </a:defRPr>
            </a:pPr>
            <a:r>
              <a:rPr sz="1600">
                <a:solidFill>
                  <a:srgbClr val="5E442B"/>
                </a:solidFill>
              </a:rPr>
              <a:t>	3	Понять, что такое манипуляции мы можем, обратив внимание на отношения мужчины и женщины. Капризы, обиды, истерики… — «Ты меня любишь? Да? Тогда почему ты мне не делаешь подарки?» Женщины бооольшие мастерицы в манипуляции нами мужчинами, на каких только чувствах они не играют.</a:t>
            </a:r>
          </a:p>
          <a:p>
            <a:pPr lvl="0" defTabSz="262888">
              <a:spcBef>
                <a:spcPts val="500"/>
              </a:spcBef>
              <a:defRPr sz="1800">
                <a:solidFill>
                  <a:srgbClr val="000000"/>
                </a:solidFill>
              </a:defRPr>
            </a:pPr>
            <a:r>
              <a:rPr sz="1600">
                <a:solidFill>
                  <a:srgbClr val="5E442B"/>
                </a:solidFill>
              </a:rPr>
              <a:t>	4	Манипулятивное воздействие можно наблюдать при обращении начальника к подчиненному. Ну например – «Не выполняя свои обязанности в срок, вы Иванов подрываете свой авторитет и позволяете усомнится в своем профессионализме», или вот – «Если вы не сделаете все в срок и качественно, мне даже сложно представить  какие для вас наступят последствия». В первом случае начальник играет на чувстве профессионализма своего подчиненного, во втором внушает страх возможных последствий.</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430633" y="729018"/>
            <a:ext cx="12143534" cy="7978063"/>
          </a:xfrm>
          <a:prstGeom prst="rect">
            <a:avLst/>
          </a:prstGeom>
          <a:gradFill>
            <a:gsLst>
              <a:gs pos="0">
                <a:srgbClr val="A8432E"/>
              </a:gs>
              <a:gs pos="100000">
                <a:srgbClr val="F0AAA2"/>
              </a:gs>
            </a:gsLst>
            <a:lin ang="16200000"/>
          </a:gradFill>
          <a:ln>
            <a:solidFill>
              <a:srgbClr val="994938"/>
            </a:solidFill>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1700">
                <a:solidFill>
                  <a:srgbClr val="323333"/>
                </a:solidFill>
                <a:latin typeface="Arial"/>
                <a:ea typeface="Arial"/>
                <a:cs typeface="Arial"/>
                <a:sym typeface="Arial"/>
              </a:rPr>
              <a:t>Любое общение — это по большому счету манипуляция. Все что мы говорим, по нашей идее должно вызвать определенную реакцию. Манипуляция начинается там, где кончается логика и здравый смысл. Манипуляция апеллирует к чувствам, привычкам, воспитанным стереотипам и моделям поведения. </a:t>
            </a:r>
          </a:p>
          <a:p>
            <a:pPr lvl="0">
              <a:defRPr sz="1800">
                <a:solidFill>
                  <a:srgbClr val="000000"/>
                </a:solidFill>
              </a:defRPr>
            </a:pPr>
            <a:r>
              <a:rPr sz="1700">
                <a:solidFill>
                  <a:srgbClr val="323333"/>
                </a:solidFill>
                <a:latin typeface="Arial"/>
                <a:ea typeface="Arial"/>
                <a:cs typeface="Arial"/>
                <a:sym typeface="Arial"/>
              </a:rPr>
              <a:t>Существует множество способов и видов манипуляций, однако по направленности эмоционального воздействия можно выделить шесть основных типов. </a:t>
            </a:r>
          </a:p>
          <a:p>
            <a:pPr lvl="0">
              <a:defRPr sz="1800">
                <a:solidFill>
                  <a:srgbClr val="000000"/>
                </a:solidFill>
              </a:defRPr>
            </a:pPr>
            <a:r>
              <a:rPr sz="1700">
                <a:solidFill>
                  <a:srgbClr val="323333"/>
                </a:solidFill>
                <a:latin typeface="Arial"/>
                <a:ea typeface="Arial"/>
                <a:cs typeface="Arial"/>
                <a:sym typeface="Arial"/>
              </a:rPr>
              <a:t>— Манипуляция любовью. </a:t>
            </a:r>
          </a:p>
          <a:p>
            <a:pPr lvl="0">
              <a:defRPr sz="1800">
                <a:solidFill>
                  <a:srgbClr val="000000"/>
                </a:solidFill>
              </a:defRPr>
            </a:pPr>
            <a:r>
              <a:rPr sz="1700">
                <a:solidFill>
                  <a:srgbClr val="323333"/>
                </a:solidFill>
                <a:latin typeface="Arial"/>
                <a:ea typeface="Arial"/>
                <a:cs typeface="Arial"/>
                <a:sym typeface="Arial"/>
              </a:rPr>
              <a:t>В детстве вам говорили: «Если ты не будешь есть кашу, я тебя любить не буду». </a:t>
            </a:r>
          </a:p>
          <a:p>
            <a:pPr lvl="0">
              <a:defRPr sz="1800">
                <a:solidFill>
                  <a:srgbClr val="000000"/>
                </a:solidFill>
              </a:defRPr>
            </a:pPr>
            <a:r>
              <a:rPr sz="1700">
                <a:solidFill>
                  <a:srgbClr val="323333"/>
                </a:solidFill>
                <a:latin typeface="Arial"/>
                <a:ea typeface="Arial"/>
                <a:cs typeface="Arial"/>
                <a:sym typeface="Arial"/>
              </a:rPr>
              <a:t>Это одна из самых коварных и жестоких манипуляций, которыми часто пользуются в семьях. Ребенок, привыкший к такому обращению, начинает понимать что его любят не за то, что он есть, а за то, что он что-то делает или не делает по указу. Это становится отличной базой для дальнейших манипуляций уже взрослым человеком. </a:t>
            </a:r>
          </a:p>
          <a:p>
            <a:pPr lvl="0">
              <a:defRPr sz="1800">
                <a:solidFill>
                  <a:srgbClr val="000000"/>
                </a:solidFill>
              </a:defRPr>
            </a:pPr>
            <a:r>
              <a:rPr sz="1700">
                <a:solidFill>
                  <a:srgbClr val="323333"/>
                </a:solidFill>
                <a:latin typeface="Arial"/>
                <a:ea typeface="Arial"/>
                <a:cs typeface="Arial"/>
                <a:sym typeface="Arial"/>
              </a:rPr>
              <a:t>— Манипуляция страхом. </a:t>
            </a:r>
          </a:p>
          <a:p>
            <a:pPr lvl="0">
              <a:defRPr sz="1800">
                <a:solidFill>
                  <a:srgbClr val="000000"/>
                </a:solidFill>
              </a:defRPr>
            </a:pPr>
            <a:r>
              <a:rPr sz="1700">
                <a:solidFill>
                  <a:srgbClr val="323333"/>
                </a:solidFill>
                <a:latin typeface="Arial"/>
                <a:ea typeface="Arial"/>
                <a:cs typeface="Arial"/>
                <a:sym typeface="Arial"/>
              </a:rPr>
              <a:t>В детстве вам говорили: «… будешь себя плохо вести — придет Бабай и …». </a:t>
            </a:r>
          </a:p>
          <a:p>
            <a:pPr lvl="0">
              <a:defRPr sz="1800">
                <a:solidFill>
                  <a:srgbClr val="000000"/>
                </a:solidFill>
              </a:defRPr>
            </a:pPr>
            <a:r>
              <a:rPr sz="1700">
                <a:solidFill>
                  <a:srgbClr val="323333"/>
                </a:solidFill>
                <a:latin typeface="Arial"/>
                <a:ea typeface="Arial"/>
                <a:cs typeface="Arial"/>
                <a:sym typeface="Arial"/>
              </a:rPr>
              <a:t>Использование людских страхов — одни из самых любимых приемов манипуляторов всех типов и мастей. Очень часто они играют на недостаточной информированности человека. Вспомните ментов и мелких чиновников. </a:t>
            </a:r>
          </a:p>
          <a:p>
            <a:pPr lvl="0">
              <a:defRPr sz="1800">
                <a:solidFill>
                  <a:srgbClr val="000000"/>
                </a:solidFill>
              </a:defRPr>
            </a:pPr>
            <a:r>
              <a:rPr sz="1700">
                <a:solidFill>
                  <a:srgbClr val="323333"/>
                </a:solidFill>
                <a:latin typeface="Arial"/>
                <a:ea typeface="Arial"/>
                <a:cs typeface="Arial"/>
                <a:sym typeface="Arial"/>
              </a:rPr>
              <a:t>— Манипуляция неуверенностью в себе. </a:t>
            </a:r>
          </a:p>
          <a:p>
            <a:pPr lvl="0">
              <a:defRPr sz="1800">
                <a:solidFill>
                  <a:srgbClr val="000000"/>
                </a:solidFill>
              </a:defRPr>
            </a:pPr>
            <a:r>
              <a:rPr sz="1700">
                <a:solidFill>
                  <a:srgbClr val="323333"/>
                </a:solidFill>
                <a:latin typeface="Arial"/>
                <a:ea typeface="Arial"/>
                <a:cs typeface="Arial"/>
                <a:sym typeface="Arial"/>
              </a:rPr>
              <a:t>Манипуляция — это всегда вопрос власти. «Я - начальник, ты — дурак». Проблема начальника-манипулятора (будь он мамой, папой, боссом или президентом) заключается в том, что он не обладает реальным авторитетом, не является властью, но хочет ей быть. С ним, безусловно, можно начать играть в «поддавки» и льстить. Но этой лести ему никогда не будет достаточно. Он будет ненадолго успокаиваться, а потом вновь и вновь искать подтверждение своей состоятельности за счет чужих недостатков. Однако, манипулировать вами он сможет только в том случае, если вы по поводу своего недостатка переживаете. Примите себя и свои слабости или избавьтесь от них. </a:t>
            </a:r>
          </a:p>
          <a:p>
            <a:pPr lvl="0">
              <a:defRPr sz="1800">
                <a:solidFill>
                  <a:srgbClr val="000000"/>
                </a:solidFill>
              </a:defRPr>
            </a:pPr>
            <a:r>
              <a:rPr sz="1700">
                <a:solidFill>
                  <a:srgbClr val="323333"/>
                </a:solidFill>
                <a:latin typeface="Arial"/>
                <a:ea typeface="Arial"/>
                <a:cs typeface="Arial"/>
                <a:sym typeface="Arial"/>
              </a:rPr>
              <a:t>— Манипуляция чувством вины. </a:t>
            </a:r>
          </a:p>
          <a:p>
            <a:pPr lvl="0">
              <a:defRPr sz="1800">
                <a:solidFill>
                  <a:srgbClr val="000000"/>
                </a:solidFill>
              </a:defRPr>
            </a:pPr>
            <a:r>
              <a:rPr sz="1700">
                <a:solidFill>
                  <a:srgbClr val="323333"/>
                </a:solidFill>
                <a:latin typeface="Arial"/>
                <a:ea typeface="Arial"/>
                <a:cs typeface="Arial"/>
                <a:sym typeface="Arial"/>
              </a:rPr>
              <a:t>Очень распространена в семейной жизни. Ее использование приводит коллекционированию чужих провинностей. Или их «изобретению». </a:t>
            </a:r>
          </a:p>
          <a:p>
            <a:pPr lvl="0">
              <a:defRPr sz="1800">
                <a:solidFill>
                  <a:srgbClr val="000000"/>
                </a:solidFill>
              </a:defRPr>
            </a:pPr>
            <a:r>
              <a:rPr sz="1700">
                <a:solidFill>
                  <a:srgbClr val="323333"/>
                </a:solidFill>
                <a:latin typeface="Arial"/>
                <a:ea typeface="Arial"/>
                <a:cs typeface="Arial"/>
                <a:sym typeface="Arial"/>
              </a:rPr>
              <a:t>Манипуляция чувством гордости (идеей «сверх я»). </a:t>
            </a:r>
          </a:p>
          <a:p>
            <a:pPr lvl="0">
              <a:defRPr sz="1800">
                <a:solidFill>
                  <a:srgbClr val="000000"/>
                </a:solidFill>
              </a:defRPr>
            </a:pPr>
            <a:r>
              <a:rPr sz="1700">
                <a:solidFill>
                  <a:srgbClr val="323333"/>
                </a:solidFill>
                <a:latin typeface="Arial"/>
                <a:ea typeface="Arial"/>
                <a:cs typeface="Arial"/>
                <a:sym typeface="Arial"/>
              </a:rPr>
              <a:t>Тщеславие возведено в ранг главной идеи западной цивилизации. Быстрее, выше, сильнее и дальше со всеми остановками вплоть до конечной. Главное не останавливаться и не задумываться. «Я»! </a:t>
            </a:r>
          </a:p>
          <a:p>
            <a:pPr lvl="0">
              <a:defRPr sz="1800">
                <a:solidFill>
                  <a:srgbClr val="000000"/>
                </a:solidFill>
              </a:defRPr>
            </a:pPr>
            <a:r>
              <a:rPr sz="1700">
                <a:solidFill>
                  <a:srgbClr val="323333"/>
                </a:solidFill>
                <a:latin typeface="Arial"/>
                <a:ea typeface="Arial"/>
                <a:cs typeface="Arial"/>
                <a:sym typeface="Arial"/>
              </a:rPr>
              <a:t>— Манипуляция чувством жалости. </a:t>
            </a:r>
          </a:p>
          <a:p>
            <a:pPr lvl="0">
              <a:defRPr sz="1800">
                <a:solidFill>
                  <a:srgbClr val="000000"/>
                </a:solidFill>
              </a:defRPr>
            </a:pPr>
            <a:r>
              <a:rPr sz="1700">
                <a:solidFill>
                  <a:srgbClr val="323333"/>
                </a:solidFill>
                <a:latin typeface="Arial"/>
                <a:ea typeface="Arial"/>
                <a:cs typeface="Arial"/>
                <a:sym typeface="Arial"/>
              </a:rPr>
              <a:t>Особенности этой манипуляции — она такая, немного детская, школьная — «Мариванна, у меня зуб заболел, можно я домой пойду». Существуют очень коварные и тонкие манипуляторы чувством жалости — «жертвы», которые все время жалуются на жизнь и собирают дивиденды — слова ободрение и помощь.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9"/>
          <p:cNvGrpSpPr/>
          <p:nvPr/>
        </p:nvGrpSpPr>
        <p:grpSpPr>
          <a:xfrm>
            <a:off x="7002461" y="1485900"/>
            <a:ext cx="5181602" cy="6781800"/>
            <a:chOff x="0" y="0"/>
            <a:chExt cx="5181601" cy="6781800"/>
          </a:xfrm>
        </p:grpSpPr>
        <p:pic>
          <p:nvPicPr>
            <p:cNvPr id="67" name="image6.jpeg"/>
            <p:cNvPicPr/>
            <p:nvPr/>
          </p:nvPicPr>
          <p:blipFill>
            <a:blip r:embed="rId2">
              <a:extLst/>
            </a:blip>
            <a:srcRect l="1" r="50271"/>
            <a:stretch>
              <a:fillRect/>
            </a:stretch>
          </p:blipFill>
          <p:spPr>
            <a:xfrm>
              <a:off x="279400" y="253999"/>
              <a:ext cx="4648201" cy="6197601"/>
            </a:xfrm>
            <a:prstGeom prst="rect">
              <a:avLst/>
            </a:prstGeom>
            <a:ln w="12700" cap="flat">
              <a:noFill/>
              <a:miter lim="400000"/>
            </a:ln>
            <a:effectLst/>
          </p:spPr>
        </p:pic>
        <p:pic>
          <p:nvPicPr>
            <p:cNvPr id="68" name="image8.png"/>
            <p:cNvPicPr/>
            <p:nvPr/>
          </p:nvPicPr>
          <p:blipFill>
            <a:blip r:embed="rId3">
              <a:extLst/>
            </a:blip>
            <a:stretch>
              <a:fillRect/>
            </a:stretch>
          </p:blipFill>
          <p:spPr>
            <a:xfrm>
              <a:off x="0" y="0"/>
              <a:ext cx="5181602" cy="6781800"/>
            </a:xfrm>
            <a:prstGeom prst="rect">
              <a:avLst/>
            </a:prstGeom>
            <a:ln w="12700" cap="flat">
              <a:noFill/>
              <a:miter lim="400000"/>
            </a:ln>
            <a:effectLst/>
          </p:spPr>
        </p:pic>
      </p:grpSp>
      <p:sp>
        <p:nvSpPr>
          <p:cNvPr id="70" name="Shape 70"/>
          <p:cNvSpPr>
            <a:spLocks noGrp="1"/>
          </p:cNvSpPr>
          <p:nvPr>
            <p:ph type="body" idx="1"/>
          </p:nvPr>
        </p:nvSpPr>
        <p:spPr>
          <a:xfrm>
            <a:off x="691752" y="564157"/>
            <a:ext cx="6261896" cy="8739586"/>
          </a:xfrm>
          <a:prstGeom prst="rect">
            <a:avLst/>
          </a:prstGeom>
        </p:spPr>
        <p:txBody>
          <a:bodyPr/>
          <a:lstStyle/>
          <a:p>
            <a:pPr lvl="0" defTabSz="286258">
              <a:spcBef>
                <a:spcPts val="500"/>
              </a:spcBef>
              <a:defRPr sz="1800">
                <a:solidFill>
                  <a:srgbClr val="000000"/>
                </a:solidFill>
              </a:defRPr>
            </a:pPr>
            <a:r>
              <a:rPr sz="1700">
                <a:solidFill>
                  <a:srgbClr val="3E0B03"/>
                </a:solidFill>
              </a:rPr>
              <a:t>Шиллер Г. (проф. факультета СМИ в университете Калифорнии в Сан-Диего) выделил в своем широко известном труде пять мифов, создание и поддержание которых обеспечивает прочный "фундамент" для реализации манипулятивных технологий:</a:t>
            </a:r>
          </a:p>
          <a:p>
            <a:pPr marL="605809" lvl="0" indent="-317372" defTabSz="286258">
              <a:spcBef>
                <a:spcPts val="500"/>
              </a:spcBef>
              <a:buClr>
                <a:srgbClr val="3E0B03"/>
              </a:buClr>
              <a:buSzPct val="100000"/>
              <a:buFont typeface="Symbol"/>
              <a:buChar char="•"/>
              <a:defRPr sz="1800">
                <a:solidFill>
                  <a:srgbClr val="000000"/>
                </a:solidFill>
              </a:defRPr>
            </a:pPr>
            <a:r>
              <a:rPr sz="1700">
                <a:solidFill>
                  <a:srgbClr val="3E0B03"/>
                </a:solidFill>
              </a:rPr>
              <a:t>Миф об индивидуализме и личном выборе;</a:t>
            </a:r>
          </a:p>
          <a:p>
            <a:pPr marL="605809" lvl="0" indent="-317372" defTabSz="286258">
              <a:spcBef>
                <a:spcPts val="500"/>
              </a:spcBef>
              <a:buClr>
                <a:srgbClr val="3E0B03"/>
              </a:buClr>
              <a:buSzPct val="100000"/>
              <a:buFont typeface="Symbol"/>
              <a:buChar char="•"/>
              <a:defRPr sz="1800">
                <a:solidFill>
                  <a:srgbClr val="000000"/>
                </a:solidFill>
              </a:defRPr>
            </a:pPr>
            <a:r>
              <a:rPr sz="1700">
                <a:solidFill>
                  <a:srgbClr val="3E0B03"/>
                </a:solidFill>
              </a:rPr>
              <a:t>Миф о нейтралитете;</a:t>
            </a:r>
          </a:p>
          <a:p>
            <a:pPr marL="605809" lvl="0" indent="-317372" defTabSz="286258">
              <a:spcBef>
                <a:spcPts val="500"/>
              </a:spcBef>
              <a:buClr>
                <a:srgbClr val="3E0B03"/>
              </a:buClr>
              <a:buSzPct val="100000"/>
              <a:buFont typeface="Symbol"/>
              <a:buChar char="•"/>
              <a:defRPr sz="1800">
                <a:solidFill>
                  <a:srgbClr val="000000"/>
                </a:solidFill>
              </a:defRPr>
            </a:pPr>
            <a:r>
              <a:rPr sz="1700">
                <a:solidFill>
                  <a:srgbClr val="3E0B03"/>
                </a:solidFill>
              </a:rPr>
              <a:t>Миф о неизменности природы человека;</a:t>
            </a:r>
          </a:p>
          <a:p>
            <a:pPr marL="605809" lvl="0" indent="-317372" defTabSz="286258">
              <a:spcBef>
                <a:spcPts val="500"/>
              </a:spcBef>
              <a:buClr>
                <a:srgbClr val="3E0B03"/>
              </a:buClr>
              <a:buSzPct val="100000"/>
              <a:buFont typeface="Symbol"/>
              <a:buChar char="•"/>
              <a:defRPr sz="1800">
                <a:solidFill>
                  <a:srgbClr val="000000"/>
                </a:solidFill>
              </a:defRPr>
            </a:pPr>
            <a:r>
              <a:rPr sz="1700">
                <a:solidFill>
                  <a:srgbClr val="3E0B03"/>
                </a:solidFill>
              </a:rPr>
              <a:t>Миф об отсутствии социальных конфликтов;</a:t>
            </a:r>
          </a:p>
          <a:p>
            <a:pPr marL="605809" lvl="0" indent="-317372" defTabSz="286258">
              <a:spcBef>
                <a:spcPts val="500"/>
              </a:spcBef>
              <a:buClr>
                <a:srgbClr val="3E0B03"/>
              </a:buClr>
              <a:buSzPct val="100000"/>
              <a:buFont typeface="Symbol"/>
              <a:buChar char="•"/>
              <a:defRPr sz="1800">
                <a:solidFill>
                  <a:srgbClr val="000000"/>
                </a:solidFill>
              </a:defRPr>
            </a:pPr>
            <a:r>
              <a:rPr sz="1700">
                <a:solidFill>
                  <a:srgbClr val="3E0B03"/>
                </a:solidFill>
              </a:rPr>
              <a:t>Миф о плюрализме СМИ.</a:t>
            </a:r>
          </a:p>
          <a:p>
            <a:pPr lvl="0" defTabSz="286258">
              <a:spcBef>
                <a:spcPts val="500"/>
              </a:spcBef>
              <a:defRPr sz="1800">
                <a:solidFill>
                  <a:srgbClr val="000000"/>
                </a:solidFill>
              </a:defRPr>
            </a:pPr>
            <a:r>
              <a:rPr sz="1700">
                <a:solidFill>
                  <a:srgbClr val="3E0B03"/>
                </a:solidFill>
              </a:rPr>
              <a:t>По мнению Шиллера, внедрение в общественное сознание данных мифов является необходимым стратегическим условием для успешности конкретных манипулятивных актов. Рассмотрим кратко каждый из приведенных мифов.</a:t>
            </a:r>
          </a:p>
          <a:p>
            <a:pPr lvl="0" defTabSz="286258">
              <a:spcBef>
                <a:spcPts val="500"/>
              </a:spcBef>
              <a:defRPr sz="1800">
                <a:solidFill>
                  <a:srgbClr val="000000"/>
                </a:solidFill>
              </a:defRPr>
            </a:pPr>
            <a:r>
              <a:rPr sz="1700" u="sng">
                <a:solidFill>
                  <a:srgbClr val="3E0B03"/>
                </a:solidFill>
              </a:rPr>
              <a:t>1. Миф об индивидуализме и личном выборе</a:t>
            </a:r>
          </a:p>
          <a:p>
            <a:pPr lvl="0" defTabSz="286258">
              <a:spcBef>
                <a:spcPts val="500"/>
              </a:spcBef>
              <a:defRPr sz="1800">
                <a:solidFill>
                  <a:srgbClr val="000000"/>
                </a:solidFill>
              </a:defRPr>
            </a:pPr>
            <a:r>
              <a:rPr sz="1700">
                <a:solidFill>
                  <a:srgbClr val="3E0B03"/>
                </a:solidFill>
              </a:rPr>
              <a:t>Миф об индивидуализме и личном выборе является специфичным именно для западной цивилизации. Так, западная культура (цивилизация) основное внимание уделяла формированию свободного индивидуализма как главенствующей нормы взаимоотношений. Именно поэтому жителям стран, относящихся к западной цивилизации, часто свойственна крайняя степень проявления эгоцентризма. У них личные стремления, как правило, превалируют над общественным долгом, индивидуальные интересы преобладают над социальными.</a:t>
            </a:r>
          </a:p>
          <a:p>
            <a:pPr lvl="0" defTabSz="286258">
              <a:spcBef>
                <a:spcPts val="500"/>
              </a:spcBef>
              <a:defRPr sz="1800">
                <a:solidFill>
                  <a:srgbClr val="000000"/>
                </a:solidFill>
              </a:defRPr>
            </a:pPr>
            <a:r>
              <a:rPr sz="1700">
                <a:solidFill>
                  <a:srgbClr val="3E0B03"/>
                </a:solidFill>
              </a:rPr>
              <a:t>Как подчеркивает Шиллер, западная концепция "индивидуализма" "оберегает право частной собственности на средства производства и одновременно выступает в качестве блюстителя индивидуального благосостояния… настаивая, что последнее недостижимо без существования первого. Есть достаточно оснований, чтобы утверждать, что суверенитет права личности не более, чем миф и что общество и личность неотделимы друг от друга".</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4"/>
          <p:cNvGrpSpPr/>
          <p:nvPr/>
        </p:nvGrpSpPr>
        <p:grpSpPr>
          <a:xfrm>
            <a:off x="728662" y="1485900"/>
            <a:ext cx="5181602" cy="6781800"/>
            <a:chOff x="0" y="0"/>
            <a:chExt cx="5181601" cy="6781800"/>
          </a:xfrm>
        </p:grpSpPr>
        <p:pic>
          <p:nvPicPr>
            <p:cNvPr id="72" name="image7.jpeg"/>
            <p:cNvPicPr/>
            <p:nvPr/>
          </p:nvPicPr>
          <p:blipFill>
            <a:blip r:embed="rId2">
              <a:extLst/>
            </a:blip>
            <a:srcRect l="25735" r="25735"/>
            <a:stretch>
              <a:fillRect/>
            </a:stretch>
          </p:blipFill>
          <p:spPr>
            <a:xfrm>
              <a:off x="279400" y="253999"/>
              <a:ext cx="4648201" cy="6197601"/>
            </a:xfrm>
            <a:prstGeom prst="rect">
              <a:avLst/>
            </a:prstGeom>
            <a:ln w="12700" cap="flat">
              <a:noFill/>
              <a:miter lim="400000"/>
            </a:ln>
            <a:effectLst/>
          </p:spPr>
        </p:pic>
        <p:pic>
          <p:nvPicPr>
            <p:cNvPr id="73" name="image8.png"/>
            <p:cNvPicPr/>
            <p:nvPr/>
          </p:nvPicPr>
          <p:blipFill>
            <a:blip r:embed="rId3">
              <a:extLst/>
            </a:blip>
            <a:stretch>
              <a:fillRect/>
            </a:stretch>
          </p:blipFill>
          <p:spPr>
            <a:xfrm>
              <a:off x="0" y="0"/>
              <a:ext cx="5181602" cy="6781800"/>
            </a:xfrm>
            <a:prstGeom prst="rect">
              <a:avLst/>
            </a:prstGeom>
            <a:ln w="12700" cap="flat">
              <a:noFill/>
              <a:miter lim="400000"/>
            </a:ln>
            <a:effectLst/>
          </p:spPr>
        </p:pic>
      </p:grpSp>
      <p:sp>
        <p:nvSpPr>
          <p:cNvPr id="75" name="Shape 75"/>
          <p:cNvSpPr>
            <a:spLocks noGrp="1"/>
          </p:cNvSpPr>
          <p:nvPr>
            <p:ph type="body" idx="1"/>
          </p:nvPr>
        </p:nvSpPr>
        <p:spPr>
          <a:xfrm>
            <a:off x="5974060" y="659803"/>
            <a:ext cx="6242101" cy="8433994"/>
          </a:xfrm>
          <a:prstGeom prst="rect">
            <a:avLst/>
          </a:prstGeom>
        </p:spPr>
        <p:txBody>
          <a:bodyPr/>
          <a:lstStyle/>
          <a:p>
            <a:pPr lvl="0" defTabSz="280415">
              <a:spcBef>
                <a:spcPts val="500"/>
              </a:spcBef>
              <a:defRPr sz="1800">
                <a:solidFill>
                  <a:srgbClr val="000000"/>
                </a:solidFill>
              </a:defRPr>
            </a:pPr>
            <a:r>
              <a:rPr sz="1700">
                <a:solidFill>
                  <a:srgbClr val="3E0B03"/>
                </a:solidFill>
              </a:rPr>
              <a:t>2. Миф о нейтралитете</a:t>
            </a:r>
          </a:p>
          <a:p>
            <a:pPr lvl="0" defTabSz="280415">
              <a:spcBef>
                <a:spcPts val="500"/>
              </a:spcBef>
              <a:defRPr sz="1800">
                <a:solidFill>
                  <a:srgbClr val="000000"/>
                </a:solidFill>
              </a:defRPr>
            </a:pPr>
            <a:r>
              <a:rPr sz="1700">
                <a:solidFill>
                  <a:srgbClr val="3E0B03"/>
                </a:solidFill>
              </a:rPr>
              <a:t>Для достижения наибольшего успеха, как отмечает Шиллер, манипуляция должна оставаться незаметной. Успех манипуляции гарантирован, когда "манипулируемый верит, что все происходящее естественно и неизбежно". Важно, чтобы люди верили в нейтральность их основных социальных институтов. Они должны верить, что правительство, СМИ, система образования, наука находятся за рамками конфликтных социальных интересов.</a:t>
            </a:r>
          </a:p>
          <a:p>
            <a:pPr lvl="0" defTabSz="280415">
              <a:spcBef>
                <a:spcPts val="500"/>
              </a:spcBef>
              <a:defRPr sz="1800">
                <a:solidFill>
                  <a:srgbClr val="000000"/>
                </a:solidFill>
              </a:defRPr>
            </a:pPr>
            <a:r>
              <a:rPr sz="1700">
                <a:solidFill>
                  <a:srgbClr val="3E0B03"/>
                </a:solidFill>
              </a:rPr>
              <a:t>Данный миф, в частности, "предполагает честность и беспристрастность правительства…" и то, что никакие частные группы или взгляды не оказывают доминирующего влияния на важные процессы принятия решений в стране.</a:t>
            </a:r>
          </a:p>
          <a:p>
            <a:pPr lvl="0" defTabSz="280415">
              <a:spcBef>
                <a:spcPts val="500"/>
              </a:spcBef>
              <a:defRPr sz="1800">
                <a:solidFill>
                  <a:srgbClr val="000000"/>
                </a:solidFill>
              </a:defRPr>
            </a:pPr>
            <a:r>
              <a:rPr sz="1700">
                <a:solidFill>
                  <a:srgbClr val="3E0B03"/>
                </a:solidFill>
              </a:rPr>
              <a:t>"Традиционная экономическая наука, - пишет далее Шиллер, - издавна утверждает, что все - покупатели и продавцы, рабочие и работодатели - находятся в условиях рынка примерно в равном положении и сами решают свою судьбу в не поддающейся контролю сфере независимого принятия решений в рыночной экономики</a:t>
            </a:r>
          </a:p>
          <a:p>
            <a:pPr lvl="0" defTabSz="280415">
              <a:spcBef>
                <a:spcPts val="500"/>
              </a:spcBef>
              <a:defRPr sz="1800">
                <a:solidFill>
                  <a:srgbClr val="000000"/>
                </a:solidFill>
              </a:defRPr>
            </a:pPr>
            <a:r>
              <a:rPr sz="1700">
                <a:solidFill>
                  <a:srgbClr val="3E0B03"/>
                </a:solidFill>
              </a:rPr>
              <a:t> 3. Миф о неизменности природы человека</a:t>
            </a:r>
          </a:p>
          <a:p>
            <a:pPr lvl="0" defTabSz="280415">
              <a:spcBef>
                <a:spcPts val="500"/>
              </a:spcBef>
              <a:defRPr sz="1800">
                <a:solidFill>
                  <a:srgbClr val="000000"/>
                </a:solidFill>
              </a:defRPr>
            </a:pPr>
            <a:r>
              <a:rPr sz="1700">
                <a:solidFill>
                  <a:srgbClr val="3E0B03"/>
                </a:solidFill>
              </a:rPr>
              <a:t>В США, по словам Шиллера, теория, поддерживающая агрессивную сторону поведения человека, неизменность человеческой природы, находит полное одобрение и широко пропагандируется в СМИ… Насколько спокойнее считать что эти (социальные) конфликтные отношения заложены в самой человеческой природе, а не навязаны социальными условиями… Манипуляторы сознанием считают, что природа человека, как и весь мир, неизменна. Это позволяет, например, заправилам СМИ легко оправдывать "ежедневные телевизионные программы, в которых на каждый час приходится с полдюжины убийств, утверждая, что телевидение лишь дает потребителям то, чего они сами хотят.</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9"/>
          <p:cNvGrpSpPr/>
          <p:nvPr/>
        </p:nvGrpSpPr>
        <p:grpSpPr>
          <a:xfrm>
            <a:off x="914400" y="635000"/>
            <a:ext cx="11176000" cy="5981700"/>
            <a:chOff x="0" y="0"/>
            <a:chExt cx="11176000" cy="5981700"/>
          </a:xfrm>
        </p:grpSpPr>
        <p:pic>
          <p:nvPicPr>
            <p:cNvPr id="77" name="image8.jpeg"/>
            <p:cNvPicPr/>
            <p:nvPr/>
          </p:nvPicPr>
          <p:blipFill>
            <a:blip r:embed="rId2">
              <a:extLst/>
            </a:blip>
            <a:srcRect t="9331" b="9331"/>
            <a:stretch>
              <a:fillRect/>
            </a:stretch>
          </p:blipFill>
          <p:spPr>
            <a:xfrm>
              <a:off x="279400" y="254000"/>
              <a:ext cx="10642601" cy="5397500"/>
            </a:xfrm>
            <a:prstGeom prst="rect">
              <a:avLst/>
            </a:prstGeom>
            <a:ln w="12700" cap="flat">
              <a:noFill/>
              <a:miter lim="400000"/>
            </a:ln>
            <a:effectLst/>
          </p:spPr>
        </p:pic>
        <p:pic>
          <p:nvPicPr>
            <p:cNvPr id="78" name="image5.png"/>
            <p:cNvPicPr/>
            <p:nvPr/>
          </p:nvPicPr>
          <p:blipFill>
            <a:blip r:embed="rId3">
              <a:extLst/>
            </a:blip>
            <a:stretch>
              <a:fillRect/>
            </a:stretch>
          </p:blipFill>
          <p:spPr>
            <a:xfrm>
              <a:off x="0" y="0"/>
              <a:ext cx="11176000" cy="5981700"/>
            </a:xfrm>
            <a:prstGeom prst="rect">
              <a:avLst/>
            </a:prstGeom>
            <a:ln w="12700" cap="flat">
              <a:noFill/>
              <a:miter lim="400000"/>
            </a:ln>
            <a:effectLst/>
          </p:spPr>
        </p:pic>
      </p:grpSp>
      <p:sp>
        <p:nvSpPr>
          <p:cNvPr id="80" name="Shape 80"/>
          <p:cNvSpPr>
            <a:spLocks noGrp="1"/>
          </p:cNvSpPr>
          <p:nvPr>
            <p:ph type="body" idx="1"/>
          </p:nvPr>
        </p:nvSpPr>
        <p:spPr>
          <a:xfrm>
            <a:off x="761651" y="6482108"/>
            <a:ext cx="11481498" cy="2960293"/>
          </a:xfrm>
          <a:prstGeom prst="rect">
            <a:avLst/>
          </a:prstGeom>
        </p:spPr>
        <p:txBody>
          <a:bodyPr/>
          <a:lstStyle/>
          <a:p>
            <a:pPr lvl="0" defTabSz="274574">
              <a:spcBef>
                <a:spcPts val="500"/>
              </a:spcBef>
              <a:defRPr sz="1800">
                <a:solidFill>
                  <a:srgbClr val="000000"/>
                </a:solidFill>
              </a:defRPr>
            </a:pPr>
            <a:r>
              <a:rPr sz="1600">
                <a:solidFill>
                  <a:srgbClr val="732C1E"/>
                </a:solidFill>
              </a:rPr>
              <a:t>4. Миф об отсутствии социальных конфликтов</a:t>
            </a:r>
          </a:p>
          <a:p>
            <a:pPr lvl="0" defTabSz="274574">
              <a:spcBef>
                <a:spcPts val="500"/>
              </a:spcBef>
              <a:defRPr sz="1800">
                <a:solidFill>
                  <a:srgbClr val="000000"/>
                </a:solidFill>
              </a:defRPr>
            </a:pPr>
            <a:r>
              <a:rPr sz="1600">
                <a:solidFill>
                  <a:srgbClr val="732C1E"/>
                </a:solidFill>
              </a:rPr>
              <a:t>Формирование и поддержание мифа "об отсутствии социальных конфликтов" выгодны правящей элите, которая требует от СМИ опущения или искажения социальной действительности. "Правдивый анализ и обслуживание социального конфликта может лишь усилить сопротивление социальному неравенству".</a:t>
            </a:r>
          </a:p>
          <a:p>
            <a:pPr lvl="0" defTabSz="274574">
              <a:spcBef>
                <a:spcPts val="500"/>
              </a:spcBef>
              <a:defRPr sz="1800">
                <a:solidFill>
                  <a:srgbClr val="000000"/>
                </a:solidFill>
              </a:defRPr>
            </a:pPr>
            <a:r>
              <a:rPr sz="1600">
                <a:solidFill>
                  <a:srgbClr val="732C1E"/>
                </a:solidFill>
              </a:rPr>
              <a:t>Как в сове время утверждал Фрейре: "Такие понятия, как единство, организация и борьба, немедленно получают ярлык опасных. И действительно, понятия эти представляют опасность для угнетателей, ибо их реализация необходима для освободительной деятельности".</a:t>
            </a:r>
          </a:p>
          <a:p>
            <a:pPr lvl="0" defTabSz="274574">
              <a:spcBef>
                <a:spcPts val="500"/>
              </a:spcBef>
              <a:defRPr sz="1800">
                <a:solidFill>
                  <a:srgbClr val="000000"/>
                </a:solidFill>
              </a:defRPr>
            </a:pPr>
            <a:r>
              <a:rPr sz="1600">
                <a:solidFill>
                  <a:srgbClr val="732C1E"/>
                </a:solidFill>
              </a:rPr>
              <a:t>Собственники СМИ заинтересованы в консервации существующего устройства общества, что обеспечивается отвлечением (с помощью СМИ) внимания общественности от имеющихся в социуме объективных противоречий, без снятия которых невозможно развитие общества в целом.</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4"/>
          <p:cNvGrpSpPr/>
          <p:nvPr/>
        </p:nvGrpSpPr>
        <p:grpSpPr>
          <a:xfrm>
            <a:off x="1643923" y="558798"/>
            <a:ext cx="9716952" cy="5241730"/>
            <a:chOff x="-2" y="-1"/>
            <a:chExt cx="9716950" cy="5241728"/>
          </a:xfrm>
        </p:grpSpPr>
        <p:pic>
          <p:nvPicPr>
            <p:cNvPr id="82" name="image9.jpeg"/>
            <p:cNvPicPr/>
            <p:nvPr/>
          </p:nvPicPr>
          <p:blipFill>
            <a:blip r:embed="rId2">
              <a:extLst/>
            </a:blip>
            <a:srcRect t="2822" b="2822"/>
            <a:stretch>
              <a:fillRect/>
            </a:stretch>
          </p:blipFill>
          <p:spPr>
            <a:xfrm>
              <a:off x="279399" y="253998"/>
              <a:ext cx="9183549" cy="4657529"/>
            </a:xfrm>
            <a:prstGeom prst="rect">
              <a:avLst/>
            </a:prstGeom>
            <a:ln w="12700" cap="flat">
              <a:noFill/>
              <a:miter lim="400000"/>
            </a:ln>
            <a:effectLst/>
          </p:spPr>
        </p:pic>
        <p:pic>
          <p:nvPicPr>
            <p:cNvPr id="83" name="image11.png"/>
            <p:cNvPicPr/>
            <p:nvPr/>
          </p:nvPicPr>
          <p:blipFill>
            <a:blip r:embed="rId3">
              <a:extLst/>
            </a:blip>
            <a:stretch>
              <a:fillRect/>
            </a:stretch>
          </p:blipFill>
          <p:spPr>
            <a:xfrm>
              <a:off x="-3" y="-2"/>
              <a:ext cx="9716952" cy="5241730"/>
            </a:xfrm>
            <a:prstGeom prst="rect">
              <a:avLst/>
            </a:prstGeom>
            <a:ln w="12700" cap="flat">
              <a:noFill/>
              <a:miter lim="400000"/>
            </a:ln>
            <a:effectLst/>
          </p:spPr>
        </p:pic>
      </p:grpSp>
      <p:sp>
        <p:nvSpPr>
          <p:cNvPr id="85" name="Shape 85"/>
          <p:cNvSpPr>
            <a:spLocks noGrp="1"/>
          </p:cNvSpPr>
          <p:nvPr>
            <p:ph type="body" idx="1"/>
          </p:nvPr>
        </p:nvSpPr>
        <p:spPr>
          <a:xfrm>
            <a:off x="802331" y="5654823"/>
            <a:ext cx="11529370" cy="3510956"/>
          </a:xfrm>
          <a:prstGeom prst="rect">
            <a:avLst/>
          </a:prstGeom>
        </p:spPr>
        <p:txBody>
          <a:bodyPr/>
          <a:lstStyle/>
          <a:p>
            <a:pPr lvl="0" algn="l" defTabSz="251206">
              <a:lnSpc>
                <a:spcPct val="100000"/>
              </a:lnSpc>
              <a:spcBef>
                <a:spcPts val="2300"/>
              </a:spcBef>
              <a:defRPr sz="1800">
                <a:solidFill>
                  <a:srgbClr val="000000"/>
                </a:solidFill>
              </a:defRPr>
            </a:pPr>
            <a:r>
              <a:rPr sz="1700">
                <a:solidFill>
                  <a:srgbClr val="57554B"/>
                </a:solidFill>
                <a:latin typeface="Hoefler Text"/>
                <a:ea typeface="Hoefler Text"/>
                <a:cs typeface="Hoefler Text"/>
                <a:sym typeface="Hoefler Text"/>
              </a:rPr>
              <a:t>5. Миф о плюрализме СМИ</a:t>
            </a:r>
          </a:p>
          <a:p>
            <a:pPr lvl="0" algn="l" defTabSz="251206">
              <a:lnSpc>
                <a:spcPct val="100000"/>
              </a:lnSpc>
              <a:spcBef>
                <a:spcPts val="2300"/>
              </a:spcBef>
              <a:defRPr sz="1800">
                <a:solidFill>
                  <a:srgbClr val="000000"/>
                </a:solidFill>
              </a:defRPr>
            </a:pPr>
            <a:r>
              <a:rPr sz="1700">
                <a:solidFill>
                  <a:srgbClr val="57554B"/>
                </a:solidFill>
                <a:latin typeface="Hoefler Text"/>
                <a:ea typeface="Hoefler Text"/>
                <a:cs typeface="Hoefler Text"/>
                <a:sym typeface="Hoefler Text"/>
              </a:rPr>
              <a:t>Большое значение Шиллер придает мифу "о плюрализме СМИ". Здесь Шиллер ведет речь о "</a:t>
            </a:r>
            <a:r>
              <a:rPr sz="1700" i="1">
                <a:solidFill>
                  <a:srgbClr val="57554B"/>
                </a:solidFill>
                <a:latin typeface="Calibri"/>
                <a:ea typeface="Calibri"/>
                <a:cs typeface="Calibri"/>
                <a:sym typeface="Calibri"/>
              </a:rPr>
              <a:t>псевдо-выборе"</a:t>
            </a:r>
            <a:r>
              <a:rPr sz="1700">
                <a:solidFill>
                  <a:srgbClr val="57554B"/>
                </a:solidFill>
                <a:latin typeface="Hoefler Text"/>
                <a:ea typeface="Hoefler Text"/>
                <a:cs typeface="Hoefler Text"/>
                <a:sym typeface="Hoefler Text"/>
              </a:rPr>
              <a:t>, который субъективно воспринимается большинством американцев как "свободный выбор". Выбор и разнообразие, пишет Шиллер, - понятия хотя и разные, но все же неотделимые друг от друга. Выбор в действительности невозможен без разнообразия. Если на деле предметов выбора не существует, то и выбор либо бессмысленен, либо носит манипулятивный характер. Выбор также носит манипулятивный характер, когда создается иллюзия того, что он имеет смысл. Большинство американцев попадают в лишенную всякого выбора информационную ловушку. "В сообщениях из-за рубежа и о событиях внутри страны или даже в местных новостях практически нет никакого разнообразия мнений. Это обуславливается… идентичностью материальных и идеологических интересов, присущих собственникам (т.е. тем, кому принадлежат СМИ), а также монополистическим характером информационной индустрии в целом. Информационные монополии… предлагают лишь одну версию действительности - свою собственную".</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57554B"/>
      </a:dk1>
      <a:lt1>
        <a:srgbClr val="0C1957"/>
      </a:lt1>
      <a:dk2>
        <a:srgbClr val="A7A7A7"/>
      </a:dk2>
      <a:lt2>
        <a:srgbClr val="535353"/>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C1557"/>
        </a:solidFill>
        <a:ln w="25400" cap="flat">
          <a:solidFill>
            <a:srgbClr val="738CAB"/>
          </a:solidFill>
          <a:prstDash val="solid"/>
          <a:bevel/>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38CAB"/>
          </a:solidFill>
          <a:prstDash val="solid"/>
          <a:bevel/>
        </a:ln>
        <a:effectLst>
          <a:outerShdw blurRad="50800" dist="127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C1557"/>
        </a:solidFill>
        <a:ln w="25400" cap="flat">
          <a:solidFill>
            <a:srgbClr val="738CAB"/>
          </a:solidFill>
          <a:prstDash val="solid"/>
          <a:bevel/>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38CAB"/>
          </a:solidFill>
          <a:prstDash val="solid"/>
          <a:bevel/>
        </a:ln>
        <a:effectLst>
          <a:outerShdw blurRad="50800" dist="127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3181</Words>
  <PresentationFormat>Произвольный</PresentationFormat>
  <Paragraphs>146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Default</vt:lpstr>
      <vt:lpstr>Манипулятивті технологиялар және сәттілік факторы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Мой анализ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Манипулятивті технологиялар және сәттілік факторы</dc:title>
  <cp:lastModifiedBy>aigerim.turehanova</cp:lastModifiedBy>
  <cp:revision>1</cp:revision>
  <dcterms:modified xsi:type="dcterms:W3CDTF">2015-11-13T08:05:40Z</dcterms:modified>
</cp:coreProperties>
</file>